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Lst>
  <p:sldSz cy="5143500" cx="9144000"/>
  <p:notesSz cx="6858000" cy="9144000"/>
  <p:embeddedFontLst>
    <p:embeddedFont>
      <p:font typeface="Roboto Mono"/>
      <p:regular r:id="rId74"/>
      <p:bold r:id="rId75"/>
      <p:italic r:id="rId76"/>
      <p:boldItalic r:id="rId7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31" Type="http://schemas.openxmlformats.org/officeDocument/2006/relationships/slide" Target="slides/slide26.xml"/><Relationship Id="rId75" Type="http://schemas.openxmlformats.org/officeDocument/2006/relationships/font" Target="fonts/RobotoMono-bold.fntdata"/><Relationship Id="rId30" Type="http://schemas.openxmlformats.org/officeDocument/2006/relationships/slide" Target="slides/slide25.xml"/><Relationship Id="rId74" Type="http://schemas.openxmlformats.org/officeDocument/2006/relationships/font" Target="fonts/RobotoMono-regular.fntdata"/><Relationship Id="rId33" Type="http://schemas.openxmlformats.org/officeDocument/2006/relationships/slide" Target="slides/slide28.xml"/><Relationship Id="rId77" Type="http://schemas.openxmlformats.org/officeDocument/2006/relationships/font" Target="fonts/RobotoMono-boldItalic.fntdata"/><Relationship Id="rId32" Type="http://schemas.openxmlformats.org/officeDocument/2006/relationships/slide" Target="slides/slide27.xml"/><Relationship Id="rId76" Type="http://schemas.openxmlformats.org/officeDocument/2006/relationships/font" Target="fonts/RobotoMono-italic.fntdata"/><Relationship Id="rId35" Type="http://schemas.openxmlformats.org/officeDocument/2006/relationships/slide" Target="slides/slide30.xml"/><Relationship Id="rId34" Type="http://schemas.openxmlformats.org/officeDocument/2006/relationships/slide" Target="slides/slide29.xml"/><Relationship Id="rId71" Type="http://schemas.openxmlformats.org/officeDocument/2006/relationships/slide" Target="slides/slide66.xml"/><Relationship Id="rId70" Type="http://schemas.openxmlformats.org/officeDocument/2006/relationships/slide" Target="slides/slide65.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slide" Target="slides/slide61.xml"/><Relationship Id="rId21" Type="http://schemas.openxmlformats.org/officeDocument/2006/relationships/slide" Target="slides/slide16.xml"/><Relationship Id="rId65" Type="http://schemas.openxmlformats.org/officeDocument/2006/relationships/slide" Target="slides/slide60.xml"/><Relationship Id="rId24" Type="http://schemas.openxmlformats.org/officeDocument/2006/relationships/slide" Target="slides/slide19.xml"/><Relationship Id="rId68" Type="http://schemas.openxmlformats.org/officeDocument/2006/relationships/slide" Target="slides/slide63.xml"/><Relationship Id="rId23" Type="http://schemas.openxmlformats.org/officeDocument/2006/relationships/slide" Target="slides/slide18.xml"/><Relationship Id="rId67" Type="http://schemas.openxmlformats.org/officeDocument/2006/relationships/slide" Target="slides/slide62.xml"/><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slide" Target="slides/slide64.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336d52bf9f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336d52bf9f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336d52bf9f0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336d52bf9f0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336d52bf9f0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336d52bf9f0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336d52bf9f0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336d52bf9f0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336d52bf9f0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336d52bf9f0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336d52bf9f0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336d52bf9f0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336d52bf9f0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336d52bf9f0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336d52bf9f0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336d52bf9f0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336d52bf9f0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336d52bf9f0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33cfc261f0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33cfc261f0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33d2bf0051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33d2bf0051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336d52bf9f0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336d52bf9f0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36a2cdab2f8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36a2cdab2f8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36a2cdab2f8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36a2cdab2f8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36a2cdab2f8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36a2cdab2f8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36a2cdab2f8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36a2cdab2f8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36a2cdab2f8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36a2cdab2f8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36a2cdab2f8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36a2cdab2f8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36a2cdab2f8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36a2cdab2f8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36a2cdab2f8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36a2cdab2f8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33d47672d6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33d47672d6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33d58bff21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33d58bff21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336d52bf9f0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336d52bf9f0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33d58bff21c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33d58bff21c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33d58bff21c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33d58bff21c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33d58bff21c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33d58bff21c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33d58bff21c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33d58bff21c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36c3bb096ab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36c3bb096ab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36c3bb096ab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36c3bb096ab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36c3bb096ab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36c3bb096ab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36c3bb096ab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36c3bb096ab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36c3bb096ab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36c3bb096ab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36c3bb096ab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36c3bb096ab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336d52bf9f0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336d52bf9f0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36c3bb096ab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36c3bb096ab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36c3bb096ab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36c3bb096ab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36c3bb096ab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36c3bb096ab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36c3bb096ab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36c3bb096ab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36c3bb096ab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36c3bb096ab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344a9caf38c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344a9caf38c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344a9caf38c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344a9caf38c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344a9caf38c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344a9caf38c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344a9caf38c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344a9caf38c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344a9caf38c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344a9caf38c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336d52bf9f0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336d52bf9f0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344a9caf38c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344a9caf38c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344a9caf38c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344a9caf38c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344a9caf38c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344a9caf38c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344a9caf38c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344a9caf38c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36eaf204b0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36eaf204b0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36eaf204b04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36eaf204b04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37071a3572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37071a3572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37071a35728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5" name="Google Shape;385;g37071a35728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37071a35728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37071a35728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37071a35728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37071a35728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336d52bf9f0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336d52bf9f0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37071a35728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2" name="Google Shape;402;g37071a35728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37071a35728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7" name="Google Shape;407;g37071a35728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g37071a35728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3" name="Google Shape;413;g37071a35728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37071a35728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8" name="Google Shape;418;g37071a35728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344df28e5d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4" name="Google Shape;424;g344df28e5d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344f880519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0" name="Google Shape;430;g344f880519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g348c4c2f62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6" name="Google Shape;436;g348c4c2f62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g348c4c2f628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2" name="Google Shape;442;g348c4c2f628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348c4c2f628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8" name="Google Shape;448;g348c4c2f628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336d52bf9f0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336d52bf9f0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336d52bf9f0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336d52bf9f0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336d52bf9f0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336d52bf9f0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3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3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20.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3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3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50.png"/><Relationship Id="rId4" Type="http://schemas.openxmlformats.org/officeDocument/2006/relationships/image" Target="../media/image1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2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3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1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1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43.png"/><Relationship Id="rId4" Type="http://schemas.openxmlformats.org/officeDocument/2006/relationships/image" Target="../media/image4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1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2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2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2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2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5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37.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45.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44.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5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53.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49.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52.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54.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41.png"/><Relationship Id="rId4" Type="http://schemas.openxmlformats.org/officeDocument/2006/relationships/image" Target="../media/image30.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40.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35.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3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5.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image" Target="../media/image36.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48.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image" Target="../media/image47.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title"/>
          </p:nvPr>
        </p:nvSpPr>
        <p:spPr>
          <a:xfrm>
            <a:off x="311700" y="43100"/>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n" sz="1920"/>
              <a:t>Fixed MCS=15	</a:t>
            </a:r>
            <a:endParaRPr sz="1920"/>
          </a:p>
        </p:txBody>
      </p:sp>
      <p:pic>
        <p:nvPicPr>
          <p:cNvPr id="55" name="Google Shape;55;p13"/>
          <p:cNvPicPr preferRelativeResize="0"/>
          <p:nvPr/>
        </p:nvPicPr>
        <p:blipFill>
          <a:blip r:embed="rId3">
            <a:alphaModFix/>
          </a:blip>
          <a:stretch>
            <a:fillRect/>
          </a:stretch>
        </p:blipFill>
        <p:spPr>
          <a:xfrm>
            <a:off x="152400" y="768200"/>
            <a:ext cx="7082302" cy="4222898"/>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08" name="Google Shape;108;p2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09" name="Google Shape;109;p22"/>
          <p:cNvPicPr preferRelativeResize="0"/>
          <p:nvPr/>
        </p:nvPicPr>
        <p:blipFill>
          <a:blip r:embed="rId3">
            <a:alphaModFix/>
          </a:blip>
          <a:stretch>
            <a:fillRect/>
          </a:stretch>
        </p:blipFill>
        <p:spPr>
          <a:xfrm>
            <a:off x="-40200" y="306553"/>
            <a:ext cx="9144002" cy="453039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23"/>
          <p:cNvSpPr txBox="1"/>
          <p:nvPr>
            <p:ph type="title"/>
          </p:nvPr>
        </p:nvSpPr>
        <p:spPr>
          <a:xfrm>
            <a:off x="311700" y="43100"/>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n" sz="1920"/>
              <a:t>Fixed MCS=20	</a:t>
            </a:r>
            <a:endParaRPr sz="1920"/>
          </a:p>
        </p:txBody>
      </p:sp>
      <p:pic>
        <p:nvPicPr>
          <p:cNvPr id="115" name="Google Shape;115;p23"/>
          <p:cNvPicPr preferRelativeResize="0"/>
          <p:nvPr/>
        </p:nvPicPr>
        <p:blipFill>
          <a:blip r:embed="rId3">
            <a:alphaModFix/>
          </a:blip>
          <a:stretch>
            <a:fillRect/>
          </a:stretch>
        </p:blipFill>
        <p:spPr>
          <a:xfrm>
            <a:off x="152400" y="768200"/>
            <a:ext cx="7082302" cy="4222898"/>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pic>
        <p:nvPicPr>
          <p:cNvPr id="120" name="Google Shape;120;p24"/>
          <p:cNvPicPr preferRelativeResize="0"/>
          <p:nvPr/>
        </p:nvPicPr>
        <p:blipFill>
          <a:blip r:embed="rId3">
            <a:alphaModFix/>
          </a:blip>
          <a:stretch>
            <a:fillRect/>
          </a:stretch>
        </p:blipFill>
        <p:spPr>
          <a:xfrm>
            <a:off x="152400" y="152400"/>
            <a:ext cx="8115073" cy="483869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26" name="Google Shape;126;p2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27" name="Google Shape;127;p25"/>
          <p:cNvPicPr preferRelativeResize="0"/>
          <p:nvPr/>
        </p:nvPicPr>
        <p:blipFill>
          <a:blip r:embed="rId3">
            <a:alphaModFix/>
          </a:blip>
          <a:stretch>
            <a:fillRect/>
          </a:stretch>
        </p:blipFill>
        <p:spPr>
          <a:xfrm>
            <a:off x="0" y="303609"/>
            <a:ext cx="9144003" cy="4536283"/>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33" name="Google Shape;133;p2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34" name="Google Shape;134;p26"/>
          <p:cNvPicPr preferRelativeResize="0"/>
          <p:nvPr/>
        </p:nvPicPr>
        <p:blipFill>
          <a:blip r:embed="rId3">
            <a:alphaModFix/>
          </a:blip>
          <a:stretch>
            <a:fillRect/>
          </a:stretch>
        </p:blipFill>
        <p:spPr>
          <a:xfrm>
            <a:off x="0" y="303609"/>
            <a:ext cx="9144003" cy="4536283"/>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a:t>
            </a:r>
            <a:r>
              <a:rPr lang="en"/>
              <a:t>ove devices further from each other - Fixed MCS=15</a:t>
            </a:r>
            <a:endParaRPr/>
          </a:p>
        </p:txBody>
      </p:sp>
      <p:pic>
        <p:nvPicPr>
          <p:cNvPr id="140" name="Google Shape;140;p27"/>
          <p:cNvPicPr preferRelativeResize="0"/>
          <p:nvPr/>
        </p:nvPicPr>
        <p:blipFill>
          <a:blip r:embed="rId3">
            <a:alphaModFix/>
          </a:blip>
          <a:stretch>
            <a:fillRect/>
          </a:stretch>
        </p:blipFill>
        <p:spPr>
          <a:xfrm>
            <a:off x="745250" y="1160075"/>
            <a:ext cx="6408230" cy="382097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pic>
        <p:nvPicPr>
          <p:cNvPr id="145" name="Google Shape;145;p28"/>
          <p:cNvPicPr preferRelativeResize="0"/>
          <p:nvPr/>
        </p:nvPicPr>
        <p:blipFill>
          <a:blip r:embed="rId3">
            <a:alphaModFix/>
          </a:blip>
          <a:stretch>
            <a:fillRect/>
          </a:stretch>
        </p:blipFill>
        <p:spPr>
          <a:xfrm>
            <a:off x="258875" y="298000"/>
            <a:ext cx="7860202" cy="468672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51" name="Google Shape;151;p2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52" name="Google Shape;152;p29"/>
          <p:cNvPicPr preferRelativeResize="0"/>
          <p:nvPr/>
        </p:nvPicPr>
        <p:blipFill>
          <a:blip r:embed="rId3">
            <a:alphaModFix/>
          </a:blip>
          <a:stretch>
            <a:fillRect/>
          </a:stretch>
        </p:blipFill>
        <p:spPr>
          <a:xfrm>
            <a:off x="161400" y="386875"/>
            <a:ext cx="8939075" cy="443462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30"/>
          <p:cNvSpPr txBox="1"/>
          <p:nvPr>
            <p:ph idx="1" type="body"/>
          </p:nvPr>
        </p:nvSpPr>
        <p:spPr>
          <a:xfrm>
            <a:off x="311700" y="420350"/>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06/13/2025</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
              <a:t>To do: </a:t>
            </a:r>
            <a:endParaRPr/>
          </a:p>
          <a:p>
            <a:pPr indent="-342900" lvl="0" marL="457200" rtl="0" algn="l">
              <a:spcBef>
                <a:spcPts val="1200"/>
              </a:spcBef>
              <a:spcAft>
                <a:spcPts val="0"/>
              </a:spcAft>
              <a:buSzPts val="1800"/>
              <a:buChar char="●"/>
            </a:pPr>
            <a:r>
              <a:rPr lang="en"/>
              <a:t>try ramdisk to save CQI data</a:t>
            </a:r>
            <a:endParaRPr/>
          </a:p>
          <a:p>
            <a:pPr indent="-342900" lvl="0" marL="457200" rtl="0" algn="l">
              <a:spcBef>
                <a:spcPts val="0"/>
              </a:spcBef>
              <a:spcAft>
                <a:spcPts val="0"/>
              </a:spcAft>
              <a:buSzPts val="1800"/>
              <a:buChar char="●"/>
            </a:pPr>
            <a:r>
              <a:rPr lang="en"/>
              <a:t>Separate</a:t>
            </a:r>
            <a:r>
              <a:rPr lang="en"/>
              <a:t> 2 tests by looking at the trace info only and saving subband CQI only</a:t>
            </a:r>
            <a:endParaRPr/>
          </a:p>
          <a:p>
            <a:pPr indent="-342900" lvl="0" marL="457200" rtl="0" algn="l">
              <a:spcBef>
                <a:spcPts val="0"/>
              </a:spcBef>
              <a:spcAft>
                <a:spcPts val="0"/>
              </a:spcAft>
              <a:buSzPts val="1800"/>
              <a:buChar char="●"/>
            </a:pPr>
            <a:r>
              <a:rPr b="1" lang="en"/>
              <a:t>Check the </a:t>
            </a:r>
            <a:r>
              <a:rPr b="1" lang="en"/>
              <a:t>accuracy</a:t>
            </a:r>
            <a:r>
              <a:rPr b="1" lang="en"/>
              <a:t> of subband CQI </a:t>
            </a:r>
            <a:r>
              <a:rPr b="1" lang="en"/>
              <a:t>measurement</a:t>
            </a:r>
            <a:r>
              <a:rPr b="1" lang="en"/>
              <a:t> </a:t>
            </a:r>
            <a:endParaRPr b="1"/>
          </a:p>
          <a:p>
            <a:pPr indent="0" lvl="0" marL="0" rtl="0" algn="l">
              <a:spcBef>
                <a:spcPts val="1200"/>
              </a:spcBef>
              <a:spcAft>
                <a:spcPts val="120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Non-fixed CQI</a:t>
            </a:r>
            <a:endParaRPr/>
          </a:p>
        </p:txBody>
      </p:sp>
      <p:pic>
        <p:nvPicPr>
          <p:cNvPr id="163" name="Google Shape;163;p31"/>
          <p:cNvPicPr preferRelativeResize="0"/>
          <p:nvPr/>
        </p:nvPicPr>
        <p:blipFill>
          <a:blip r:embed="rId3">
            <a:alphaModFix/>
          </a:blip>
          <a:stretch>
            <a:fillRect/>
          </a:stretch>
        </p:blipFill>
        <p:spPr>
          <a:xfrm>
            <a:off x="1367888" y="1110500"/>
            <a:ext cx="6408230" cy="382097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pic>
        <p:nvPicPr>
          <p:cNvPr id="60" name="Google Shape;60;p14"/>
          <p:cNvPicPr preferRelativeResize="0"/>
          <p:nvPr/>
        </p:nvPicPr>
        <p:blipFill>
          <a:blip r:embed="rId3">
            <a:alphaModFix/>
          </a:blip>
          <a:stretch>
            <a:fillRect/>
          </a:stretch>
        </p:blipFill>
        <p:spPr>
          <a:xfrm>
            <a:off x="152400" y="152400"/>
            <a:ext cx="8115073" cy="4838699"/>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pic>
        <p:nvPicPr>
          <p:cNvPr id="168" name="Google Shape;168;p32"/>
          <p:cNvPicPr preferRelativeResize="0"/>
          <p:nvPr/>
        </p:nvPicPr>
        <p:blipFill>
          <a:blip r:embed="rId3">
            <a:alphaModFix/>
          </a:blip>
          <a:stretch>
            <a:fillRect/>
          </a:stretch>
        </p:blipFill>
        <p:spPr>
          <a:xfrm>
            <a:off x="1026449" y="502875"/>
            <a:ext cx="7091098" cy="422814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pic>
        <p:nvPicPr>
          <p:cNvPr id="173" name="Google Shape;173;p33"/>
          <p:cNvPicPr preferRelativeResize="0"/>
          <p:nvPr/>
        </p:nvPicPr>
        <p:blipFill>
          <a:blip r:embed="rId3">
            <a:alphaModFix/>
          </a:blip>
          <a:stretch>
            <a:fillRect/>
          </a:stretch>
        </p:blipFill>
        <p:spPr>
          <a:xfrm>
            <a:off x="104713" y="355550"/>
            <a:ext cx="8934574" cy="443239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34"/>
          <p:cNvSpPr txBox="1"/>
          <p:nvPr>
            <p:ph type="title"/>
          </p:nvPr>
        </p:nvSpPr>
        <p:spPr>
          <a:xfrm>
            <a:off x="311700" y="2263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120"/>
              <a:t>Non-fixed MCS Test 2 due to previous differences between MCS are too much</a:t>
            </a:r>
            <a:endParaRPr sz="2120"/>
          </a:p>
        </p:txBody>
      </p:sp>
      <p:pic>
        <p:nvPicPr>
          <p:cNvPr id="179" name="Google Shape;179;p34"/>
          <p:cNvPicPr preferRelativeResize="0"/>
          <p:nvPr/>
        </p:nvPicPr>
        <p:blipFill>
          <a:blip r:embed="rId3">
            <a:alphaModFix/>
          </a:blip>
          <a:stretch>
            <a:fillRect/>
          </a:stretch>
        </p:blipFill>
        <p:spPr>
          <a:xfrm>
            <a:off x="962450" y="1140300"/>
            <a:ext cx="6160349" cy="3820976"/>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pic>
        <p:nvPicPr>
          <p:cNvPr id="184" name="Google Shape;184;p35"/>
          <p:cNvPicPr preferRelativeResize="0"/>
          <p:nvPr/>
        </p:nvPicPr>
        <p:blipFill>
          <a:blip r:embed="rId3">
            <a:alphaModFix/>
          </a:blip>
          <a:stretch>
            <a:fillRect/>
          </a:stretch>
        </p:blipFill>
        <p:spPr>
          <a:xfrm>
            <a:off x="371050" y="152400"/>
            <a:ext cx="7801171" cy="4838701"/>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pic>
        <p:nvPicPr>
          <p:cNvPr id="189" name="Google Shape;189;p36"/>
          <p:cNvPicPr preferRelativeResize="0"/>
          <p:nvPr/>
        </p:nvPicPr>
        <p:blipFill>
          <a:blip r:embed="rId3">
            <a:alphaModFix/>
          </a:blip>
          <a:stretch>
            <a:fillRect/>
          </a:stretch>
        </p:blipFill>
        <p:spPr>
          <a:xfrm>
            <a:off x="554125" y="915936"/>
            <a:ext cx="8035748" cy="3311626"/>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pic>
        <p:nvPicPr>
          <p:cNvPr id="194" name="Google Shape;194;p37"/>
          <p:cNvPicPr preferRelativeResize="0"/>
          <p:nvPr/>
        </p:nvPicPr>
        <p:blipFill>
          <a:blip r:embed="rId3">
            <a:alphaModFix/>
          </a:blip>
          <a:stretch>
            <a:fillRect/>
          </a:stretch>
        </p:blipFill>
        <p:spPr>
          <a:xfrm>
            <a:off x="524713" y="152400"/>
            <a:ext cx="8094570" cy="4838699"/>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pic>
        <p:nvPicPr>
          <p:cNvPr id="199" name="Google Shape;199;p38"/>
          <p:cNvPicPr preferRelativeResize="0"/>
          <p:nvPr/>
        </p:nvPicPr>
        <p:blipFill>
          <a:blip r:embed="rId3">
            <a:alphaModFix/>
          </a:blip>
          <a:stretch>
            <a:fillRect/>
          </a:stretch>
        </p:blipFill>
        <p:spPr>
          <a:xfrm>
            <a:off x="1171150" y="152400"/>
            <a:ext cx="6478936" cy="4838699"/>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39"/>
          <p:cNvSpPr txBox="1"/>
          <p:nvPr>
            <p:ph idx="1" type="body"/>
          </p:nvPr>
        </p:nvSpPr>
        <p:spPr>
          <a:xfrm>
            <a:off x="311700" y="420350"/>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06/20/2025</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
              <a:t>To do: </a:t>
            </a:r>
            <a:endParaRPr/>
          </a:p>
          <a:p>
            <a:pPr indent="-342900" lvl="0" marL="457200" rtl="0" algn="l">
              <a:spcBef>
                <a:spcPts val="1200"/>
              </a:spcBef>
              <a:spcAft>
                <a:spcPts val="0"/>
              </a:spcAft>
              <a:buSzPts val="1800"/>
              <a:buChar char="●"/>
            </a:pPr>
            <a:r>
              <a:rPr b="1" lang="en"/>
              <a:t>Store UE’s subband CQI compare w Enb.</a:t>
            </a:r>
            <a:endParaRPr b="1"/>
          </a:p>
          <a:p>
            <a:pPr indent="-342900" lvl="0" marL="457200" rtl="0" algn="l">
              <a:spcBef>
                <a:spcPts val="0"/>
              </a:spcBef>
              <a:spcAft>
                <a:spcPts val="0"/>
              </a:spcAft>
              <a:buSzPts val="1800"/>
              <a:buChar char="●"/>
            </a:pPr>
            <a:r>
              <a:rPr b="1" lang="en"/>
              <a:t>Block the devices physically </a:t>
            </a:r>
            <a:endParaRPr b="1"/>
          </a:p>
          <a:p>
            <a:pPr indent="0" lvl="0" marL="0" rtl="0" algn="l">
              <a:spcBef>
                <a:spcPts val="1200"/>
              </a:spcBef>
              <a:spcAft>
                <a:spcPts val="1200"/>
              </a:spcAft>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4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Subband CQI </a:t>
            </a:r>
            <a:r>
              <a:rPr lang="en"/>
              <a:t>comparison</a:t>
            </a:r>
            <a:r>
              <a:rPr lang="en"/>
              <a:t> </a:t>
            </a:r>
            <a:endParaRPr/>
          </a:p>
        </p:txBody>
      </p:sp>
      <p:pic>
        <p:nvPicPr>
          <p:cNvPr id="210" name="Google Shape;210;p40"/>
          <p:cNvPicPr preferRelativeResize="0"/>
          <p:nvPr/>
        </p:nvPicPr>
        <p:blipFill>
          <a:blip r:embed="rId3">
            <a:alphaModFix/>
          </a:blip>
          <a:stretch>
            <a:fillRect/>
          </a:stretch>
        </p:blipFill>
        <p:spPr>
          <a:xfrm>
            <a:off x="311700" y="1783600"/>
            <a:ext cx="4605749" cy="2803301"/>
          </a:xfrm>
          <a:prstGeom prst="rect">
            <a:avLst/>
          </a:prstGeom>
          <a:noFill/>
          <a:ln>
            <a:noFill/>
          </a:ln>
        </p:spPr>
      </p:pic>
      <p:sp>
        <p:nvSpPr>
          <p:cNvPr id="211" name="Google Shape;211;p40"/>
          <p:cNvSpPr txBox="1"/>
          <p:nvPr/>
        </p:nvSpPr>
        <p:spPr>
          <a:xfrm>
            <a:off x="311700" y="1093275"/>
            <a:ext cx="28626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rPr>
              <a:t>Enb</a:t>
            </a:r>
            <a:endParaRPr sz="1800">
              <a:solidFill>
                <a:schemeClr val="dk2"/>
              </a:solidFill>
            </a:endParaRPr>
          </a:p>
        </p:txBody>
      </p:sp>
      <p:sp>
        <p:nvSpPr>
          <p:cNvPr id="212" name="Google Shape;212;p40"/>
          <p:cNvSpPr txBox="1"/>
          <p:nvPr/>
        </p:nvSpPr>
        <p:spPr>
          <a:xfrm>
            <a:off x="6213300" y="1123125"/>
            <a:ext cx="2619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rPr>
              <a:t>UE</a:t>
            </a:r>
            <a:endParaRPr sz="1800">
              <a:solidFill>
                <a:schemeClr val="dk2"/>
              </a:solidFill>
            </a:endParaRPr>
          </a:p>
        </p:txBody>
      </p:sp>
      <p:pic>
        <p:nvPicPr>
          <p:cNvPr id="213" name="Google Shape;213;p40"/>
          <p:cNvPicPr preferRelativeResize="0"/>
          <p:nvPr/>
        </p:nvPicPr>
        <p:blipFill>
          <a:blip r:embed="rId4">
            <a:alphaModFix/>
          </a:blip>
          <a:stretch>
            <a:fillRect/>
          </a:stretch>
        </p:blipFill>
        <p:spPr>
          <a:xfrm>
            <a:off x="5059900" y="1731125"/>
            <a:ext cx="4084099" cy="2855779"/>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4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46698"/>
              <a:buFont typeface="Arial"/>
              <a:buNone/>
            </a:pPr>
            <a:r>
              <a:rPr lang="en" sz="2120"/>
              <a:t>Non-fixed MCS</a:t>
            </a:r>
            <a:endParaRPr sz="2120"/>
          </a:p>
          <a:p>
            <a:pPr indent="0" lvl="0" marL="0" rtl="0" algn="l">
              <a:spcBef>
                <a:spcPts val="0"/>
              </a:spcBef>
              <a:spcAft>
                <a:spcPts val="0"/>
              </a:spcAft>
              <a:buNone/>
            </a:pPr>
            <a:r>
              <a:t/>
            </a:r>
            <a:endParaRPr/>
          </a:p>
        </p:txBody>
      </p:sp>
      <p:pic>
        <p:nvPicPr>
          <p:cNvPr id="219" name="Google Shape;219;p41"/>
          <p:cNvPicPr preferRelativeResize="0"/>
          <p:nvPr/>
        </p:nvPicPr>
        <p:blipFill>
          <a:blip r:embed="rId3">
            <a:alphaModFix/>
          </a:blip>
          <a:stretch>
            <a:fillRect/>
          </a:stretch>
        </p:blipFill>
        <p:spPr>
          <a:xfrm>
            <a:off x="1166175" y="1017725"/>
            <a:ext cx="6160349" cy="382097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pic>
        <p:nvPicPr>
          <p:cNvPr id="65" name="Google Shape;65;p15"/>
          <p:cNvPicPr preferRelativeResize="0"/>
          <p:nvPr/>
        </p:nvPicPr>
        <p:blipFill>
          <a:blip r:embed="rId3">
            <a:alphaModFix/>
          </a:blip>
          <a:stretch>
            <a:fillRect/>
          </a:stretch>
        </p:blipFill>
        <p:spPr>
          <a:xfrm>
            <a:off x="743600" y="726075"/>
            <a:ext cx="7287752" cy="4345400"/>
          </a:xfrm>
          <a:prstGeom prst="rect">
            <a:avLst/>
          </a:prstGeom>
          <a:noFill/>
          <a:ln>
            <a:noFill/>
          </a:ln>
        </p:spPr>
      </p:pic>
      <p:sp>
        <p:nvSpPr>
          <p:cNvPr id="66" name="Google Shape;66;p15"/>
          <p:cNvSpPr txBox="1"/>
          <p:nvPr/>
        </p:nvSpPr>
        <p:spPr>
          <a:xfrm>
            <a:off x="527550" y="206000"/>
            <a:ext cx="28938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rPr>
              <a:t>Without Predistortion</a:t>
            </a:r>
            <a:endParaRPr sz="1800">
              <a:solidFill>
                <a:schemeClr val="dk2"/>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pic>
        <p:nvPicPr>
          <p:cNvPr id="224" name="Google Shape;224;p42"/>
          <p:cNvPicPr preferRelativeResize="0"/>
          <p:nvPr/>
        </p:nvPicPr>
        <p:blipFill>
          <a:blip r:embed="rId3">
            <a:alphaModFix/>
          </a:blip>
          <a:stretch>
            <a:fillRect/>
          </a:stretch>
        </p:blipFill>
        <p:spPr>
          <a:xfrm>
            <a:off x="932264" y="416800"/>
            <a:ext cx="7279474" cy="4517974"/>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pic>
        <p:nvPicPr>
          <p:cNvPr id="229" name="Google Shape;229;p43"/>
          <p:cNvPicPr preferRelativeResize="0"/>
          <p:nvPr/>
        </p:nvPicPr>
        <p:blipFill>
          <a:blip r:embed="rId3">
            <a:alphaModFix/>
          </a:blip>
          <a:stretch>
            <a:fillRect/>
          </a:stretch>
        </p:blipFill>
        <p:spPr>
          <a:xfrm>
            <a:off x="1165163" y="152400"/>
            <a:ext cx="6813681" cy="4838701"/>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44"/>
          <p:cNvSpPr txBox="1"/>
          <p:nvPr>
            <p:ph type="title"/>
          </p:nvPr>
        </p:nvSpPr>
        <p:spPr>
          <a:xfrm>
            <a:off x="311700" y="1081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2120"/>
              <a:t>Fixed</a:t>
            </a:r>
            <a:r>
              <a:rPr lang="en" sz="2120"/>
              <a:t> MCS=15</a:t>
            </a:r>
            <a:endParaRPr sz="2120"/>
          </a:p>
          <a:p>
            <a:pPr indent="0" lvl="0" marL="0" rtl="0" algn="l">
              <a:spcBef>
                <a:spcPts val="0"/>
              </a:spcBef>
              <a:spcAft>
                <a:spcPts val="0"/>
              </a:spcAft>
              <a:buNone/>
            </a:pPr>
            <a:r>
              <a:t/>
            </a:r>
            <a:endParaRPr/>
          </a:p>
        </p:txBody>
      </p:sp>
      <p:pic>
        <p:nvPicPr>
          <p:cNvPr id="235" name="Google Shape;235;p44"/>
          <p:cNvPicPr preferRelativeResize="0"/>
          <p:nvPr/>
        </p:nvPicPr>
        <p:blipFill>
          <a:blip r:embed="rId3">
            <a:alphaModFix/>
          </a:blip>
          <a:stretch>
            <a:fillRect/>
          </a:stretch>
        </p:blipFill>
        <p:spPr>
          <a:xfrm>
            <a:off x="4669725" y="1135325"/>
            <a:ext cx="4277541" cy="3820974"/>
          </a:xfrm>
          <a:prstGeom prst="rect">
            <a:avLst/>
          </a:prstGeom>
          <a:noFill/>
          <a:ln>
            <a:noFill/>
          </a:ln>
        </p:spPr>
      </p:pic>
      <p:sp>
        <p:nvSpPr>
          <p:cNvPr id="236" name="Google Shape;236;p44"/>
          <p:cNvSpPr txBox="1"/>
          <p:nvPr/>
        </p:nvSpPr>
        <p:spPr>
          <a:xfrm>
            <a:off x="5794525" y="680825"/>
            <a:ext cx="2475000" cy="53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dk1"/>
                </a:solidFill>
              </a:rPr>
              <a:t>With predistortion</a:t>
            </a:r>
            <a:endParaRPr sz="1600">
              <a:solidFill>
                <a:schemeClr val="dk1"/>
              </a:solidFill>
            </a:endParaRPr>
          </a:p>
        </p:txBody>
      </p:sp>
      <p:sp>
        <p:nvSpPr>
          <p:cNvPr id="237" name="Google Shape;237;p44"/>
          <p:cNvSpPr txBox="1"/>
          <p:nvPr/>
        </p:nvSpPr>
        <p:spPr>
          <a:xfrm>
            <a:off x="371050" y="680825"/>
            <a:ext cx="2475000" cy="53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dk1"/>
                </a:solidFill>
              </a:rPr>
              <a:t>Without predistortion</a:t>
            </a:r>
            <a:endParaRPr sz="1600">
              <a:solidFill>
                <a:schemeClr val="dk1"/>
              </a:solidFill>
            </a:endParaRPr>
          </a:p>
        </p:txBody>
      </p:sp>
      <p:pic>
        <p:nvPicPr>
          <p:cNvPr id="238" name="Google Shape;238;p44"/>
          <p:cNvPicPr preferRelativeResize="0"/>
          <p:nvPr/>
        </p:nvPicPr>
        <p:blipFill>
          <a:blip r:embed="rId4">
            <a:alphaModFix/>
          </a:blip>
          <a:stretch>
            <a:fillRect/>
          </a:stretch>
        </p:blipFill>
        <p:spPr>
          <a:xfrm>
            <a:off x="311700" y="1135325"/>
            <a:ext cx="4101276" cy="39737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4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06/30/2025</a:t>
            </a:r>
            <a:endParaRPr/>
          </a:p>
        </p:txBody>
      </p:sp>
      <p:sp>
        <p:nvSpPr>
          <p:cNvPr id="244" name="Google Shape;244;p4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47500" lnSpcReduction="20000"/>
          </a:bodyPr>
          <a:lstStyle/>
          <a:p>
            <a:pPr indent="0" lvl="0" marL="0" rtl="0" algn="l">
              <a:spcBef>
                <a:spcPts val="0"/>
              </a:spcBef>
              <a:spcAft>
                <a:spcPts val="0"/>
              </a:spcAft>
              <a:buNone/>
            </a:pPr>
            <a:r>
              <a:rPr b="1" lang="en"/>
              <a:t>Problem: </a:t>
            </a:r>
            <a:r>
              <a:rPr lang="en"/>
              <a:t>MCS is pretty low with pre-distortion enabled.</a:t>
            </a:r>
            <a:endParaRPr/>
          </a:p>
          <a:p>
            <a:pPr indent="0" lvl="0" marL="0" rtl="0" algn="l">
              <a:spcBef>
                <a:spcPts val="1200"/>
              </a:spcBef>
              <a:spcAft>
                <a:spcPts val="0"/>
              </a:spcAft>
              <a:buNone/>
            </a:pPr>
            <a:r>
              <a:rPr b="1" lang="en"/>
              <a:t>Possible issues:</a:t>
            </a:r>
            <a:endParaRPr b="1"/>
          </a:p>
          <a:p>
            <a:pPr indent="0" lvl="0" marL="0" rtl="0" algn="l">
              <a:spcBef>
                <a:spcPts val="1200"/>
              </a:spcBef>
              <a:spcAft>
                <a:spcPts val="0"/>
              </a:spcAft>
              <a:buNone/>
            </a:pPr>
            <a:r>
              <a:rPr lang="en"/>
              <a:t>1. The Algorithm is buggy or allocates less power. Even for same MCS we get half the brate and bler goes to 45% instead of 4-6 %</a:t>
            </a:r>
            <a:endParaRPr/>
          </a:p>
          <a:p>
            <a:pPr indent="0" lvl="0" marL="0" rtl="0" algn="l">
              <a:spcBef>
                <a:spcPts val="1200"/>
              </a:spcBef>
              <a:spcAft>
                <a:spcPts val="0"/>
              </a:spcAft>
              <a:buNone/>
            </a:pPr>
            <a:r>
              <a:rPr lang="en"/>
              <a:t>2. Latency is the main issue. Large latency means packet are getting dropped. Lower Bler for fixed MCS. For flex MCS, Bler is not low because channel is good. But, packet are still retransmitted and so the MCS is chosen smaller.</a:t>
            </a:r>
            <a:endParaRPr/>
          </a:p>
          <a:p>
            <a:pPr indent="0" lvl="0" marL="0" rtl="0" algn="l">
              <a:spcBef>
                <a:spcPts val="1200"/>
              </a:spcBef>
              <a:spcAft>
                <a:spcPts val="0"/>
              </a:spcAft>
              <a:buNone/>
            </a:pPr>
            <a:r>
              <a:rPr b="1" lang="en"/>
              <a:t>Ideas:</a:t>
            </a:r>
            <a:endParaRPr b="1"/>
          </a:p>
          <a:p>
            <a:pPr indent="0" lvl="0" marL="0" rtl="0" algn="l">
              <a:spcBef>
                <a:spcPts val="1200"/>
              </a:spcBef>
              <a:spcAft>
                <a:spcPts val="0"/>
              </a:spcAft>
              <a:buNone/>
            </a:pPr>
            <a:r>
              <a:rPr lang="en"/>
              <a:t>1. </a:t>
            </a:r>
            <a:r>
              <a:rPr lang="en"/>
              <a:t>Try at fixed MCS of 5 and 10 (smaller value for both cases)</a:t>
            </a:r>
            <a:endParaRPr/>
          </a:p>
          <a:p>
            <a:pPr indent="0" lvl="0" marL="0" rtl="0" algn="l">
              <a:spcBef>
                <a:spcPts val="1200"/>
              </a:spcBef>
              <a:spcAft>
                <a:spcPts val="0"/>
              </a:spcAft>
              <a:buNone/>
            </a:pPr>
            <a:r>
              <a:rPr lang="en"/>
              <a:t>2. Try at lower bandwidth?</a:t>
            </a:r>
            <a:endParaRPr/>
          </a:p>
          <a:p>
            <a:pPr indent="0" lvl="0" marL="0" rtl="0" algn="l">
              <a:spcBef>
                <a:spcPts val="1200"/>
              </a:spcBef>
              <a:spcAft>
                <a:spcPts val="0"/>
              </a:spcAft>
              <a:buNone/>
            </a:pPr>
            <a:r>
              <a:rPr lang="en"/>
              <a:t>3. Try to optimize code for latency.</a:t>
            </a:r>
            <a:endParaRPr/>
          </a:p>
          <a:p>
            <a:pPr indent="0" lvl="0" marL="0" rtl="0" algn="l">
              <a:spcBef>
                <a:spcPts val="1200"/>
              </a:spcBef>
              <a:spcAft>
                <a:spcPts val="0"/>
              </a:spcAft>
              <a:buNone/>
            </a:pPr>
            <a:r>
              <a:rPr lang="en"/>
              <a:t>4. Try not saving cqi etc data to file memory (ramdisk) when doing end-end testing. Keep code bare minimum to essential blocks.</a:t>
            </a:r>
            <a:endParaRPr/>
          </a:p>
          <a:p>
            <a:pPr indent="0" lvl="0" marL="0" rtl="0" algn="l">
              <a:spcBef>
                <a:spcPts val="1200"/>
              </a:spcBef>
              <a:spcAft>
                <a:spcPts val="0"/>
              </a:spcAft>
              <a:buNone/>
            </a:pPr>
            <a:r>
              <a:rPr lang="en"/>
              <a:t>5. Try using system time recording to check latency of extra code, if it is more than 100us, it could be an issue.</a:t>
            </a:r>
            <a:endParaRPr/>
          </a:p>
          <a:p>
            <a:pPr indent="0" lvl="0" marL="0" rtl="0" algn="l">
              <a:spcBef>
                <a:spcPts val="1200"/>
              </a:spcBef>
              <a:spcAft>
                <a:spcPts val="1200"/>
              </a:spcAft>
              <a:buNone/>
            </a:pPr>
            <a:r>
              <a:rPr lang="en"/>
              <a:t>6. Try forcefully setting subband relative cqi to 0 to rule out any algorithmic (power allocation) variations. Compare this case with your current two cases (with and without predistortion).</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4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Modified code based on the above suggestions  </a:t>
            </a:r>
            <a:endParaRPr/>
          </a:p>
        </p:txBody>
      </p:sp>
      <p:sp>
        <p:nvSpPr>
          <p:cNvPr id="250" name="Google Shape;250;p4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1. </a:t>
            </a:r>
            <a:r>
              <a:rPr lang="en"/>
              <a:t>S</a:t>
            </a:r>
            <a:r>
              <a:rPr lang="en"/>
              <a:t>topped saving Subband CQI in any form including ramdisk</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4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46698"/>
              <a:buFont typeface="Arial"/>
              <a:buNone/>
            </a:pPr>
            <a:r>
              <a:rPr lang="en" sz="2120"/>
              <a:t>Fixed</a:t>
            </a:r>
            <a:r>
              <a:rPr lang="en" sz="2120"/>
              <a:t> MCS=11</a:t>
            </a:r>
            <a:endParaRPr sz="2120"/>
          </a:p>
          <a:p>
            <a:pPr indent="0" lvl="0" marL="0" rtl="0" algn="l">
              <a:spcBef>
                <a:spcPts val="0"/>
              </a:spcBef>
              <a:spcAft>
                <a:spcPts val="0"/>
              </a:spcAft>
              <a:buClr>
                <a:schemeClr val="dk1"/>
              </a:buClr>
              <a:buSzPct val="46698"/>
              <a:buFont typeface="Arial"/>
              <a:buNone/>
            </a:pPr>
            <a:r>
              <a:t/>
            </a:r>
            <a:endParaRPr sz="2120"/>
          </a:p>
        </p:txBody>
      </p:sp>
      <p:pic>
        <p:nvPicPr>
          <p:cNvPr id="256" name="Google Shape;256;p47"/>
          <p:cNvPicPr preferRelativeResize="0"/>
          <p:nvPr/>
        </p:nvPicPr>
        <p:blipFill>
          <a:blip r:embed="rId3">
            <a:alphaModFix/>
          </a:blip>
          <a:stretch>
            <a:fillRect/>
          </a:stretch>
        </p:blipFill>
        <p:spPr>
          <a:xfrm>
            <a:off x="1290425" y="1017725"/>
            <a:ext cx="6160349" cy="3820976"/>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pic>
        <p:nvPicPr>
          <p:cNvPr id="261" name="Google Shape;261;p48"/>
          <p:cNvPicPr preferRelativeResize="0"/>
          <p:nvPr/>
        </p:nvPicPr>
        <p:blipFill>
          <a:blip r:embed="rId3">
            <a:alphaModFix/>
          </a:blip>
          <a:stretch>
            <a:fillRect/>
          </a:stretch>
        </p:blipFill>
        <p:spPr>
          <a:xfrm>
            <a:off x="1745001" y="564175"/>
            <a:ext cx="5654001" cy="4015151"/>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4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Findings</a:t>
            </a:r>
            <a:endParaRPr/>
          </a:p>
        </p:txBody>
      </p:sp>
      <p:sp>
        <p:nvSpPr>
          <p:cNvPr id="267" name="Google Shape;267;p4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Under MCS=11, predistortion still leads to worse performance, next need to see the result of forcing all subband cqi to be the same value </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5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Modified code based on the above suggestions  </a:t>
            </a:r>
            <a:endParaRPr/>
          </a:p>
        </p:txBody>
      </p:sp>
      <p:sp>
        <p:nvSpPr>
          <p:cNvPr id="273" name="Google Shape;273;p5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2. F</a:t>
            </a:r>
            <a:r>
              <a:rPr lang="en"/>
              <a:t>orcing Subband CQI’s Diff Value to 0 on UE’s side, so that all subband cqi will have the same value which is wideband cqi</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5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46698"/>
              <a:buFont typeface="Arial"/>
              <a:buNone/>
            </a:pPr>
            <a:r>
              <a:rPr lang="en" sz="2120"/>
              <a:t>Fixed MCS=11</a:t>
            </a:r>
            <a:endParaRPr sz="2120"/>
          </a:p>
          <a:p>
            <a:pPr indent="0" lvl="0" marL="0" rtl="0" algn="l">
              <a:spcBef>
                <a:spcPts val="0"/>
              </a:spcBef>
              <a:spcAft>
                <a:spcPts val="0"/>
              </a:spcAft>
              <a:buClr>
                <a:schemeClr val="dk1"/>
              </a:buClr>
              <a:buSzPct val="46698"/>
              <a:buFont typeface="Arial"/>
              <a:buNone/>
            </a:pPr>
            <a:r>
              <a:t/>
            </a:r>
            <a:endParaRPr sz="2120"/>
          </a:p>
        </p:txBody>
      </p:sp>
      <p:pic>
        <p:nvPicPr>
          <p:cNvPr id="279" name="Google Shape;279;p51"/>
          <p:cNvPicPr preferRelativeResize="0"/>
          <p:nvPr/>
        </p:nvPicPr>
        <p:blipFill>
          <a:blip r:embed="rId3">
            <a:alphaModFix/>
          </a:blip>
          <a:stretch>
            <a:fillRect/>
          </a:stretch>
        </p:blipFill>
        <p:spPr>
          <a:xfrm>
            <a:off x="1881725" y="1110475"/>
            <a:ext cx="5380558" cy="382097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pic>
        <p:nvPicPr>
          <p:cNvPr id="71" name="Google Shape;71;p16"/>
          <p:cNvPicPr preferRelativeResize="0"/>
          <p:nvPr/>
        </p:nvPicPr>
        <p:blipFill>
          <a:blip r:embed="rId3">
            <a:alphaModFix/>
          </a:blip>
          <a:stretch>
            <a:fillRect/>
          </a:stretch>
        </p:blipFill>
        <p:spPr>
          <a:xfrm>
            <a:off x="1242587" y="1002625"/>
            <a:ext cx="6658824" cy="3968399"/>
          </a:xfrm>
          <a:prstGeom prst="rect">
            <a:avLst/>
          </a:prstGeom>
          <a:noFill/>
          <a:ln>
            <a:noFill/>
          </a:ln>
        </p:spPr>
      </p:pic>
      <p:sp>
        <p:nvSpPr>
          <p:cNvPr id="72" name="Google Shape;72;p16"/>
          <p:cNvSpPr txBox="1"/>
          <p:nvPr/>
        </p:nvSpPr>
        <p:spPr>
          <a:xfrm>
            <a:off x="527550" y="206000"/>
            <a:ext cx="28938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rPr>
              <a:t>With Predistortion</a:t>
            </a:r>
            <a:endParaRPr sz="1800">
              <a:solidFill>
                <a:schemeClr val="dk2"/>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pic>
        <p:nvPicPr>
          <p:cNvPr id="284" name="Google Shape;284;p52"/>
          <p:cNvPicPr preferRelativeResize="0"/>
          <p:nvPr/>
        </p:nvPicPr>
        <p:blipFill>
          <a:blip r:embed="rId3">
            <a:alphaModFix/>
          </a:blip>
          <a:stretch>
            <a:fillRect/>
          </a:stretch>
        </p:blipFill>
        <p:spPr>
          <a:xfrm>
            <a:off x="1526050" y="682488"/>
            <a:ext cx="6091899" cy="377852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5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Findings</a:t>
            </a:r>
            <a:endParaRPr/>
          </a:p>
        </p:txBody>
      </p:sp>
      <p:sp>
        <p:nvSpPr>
          <p:cNvPr id="290" name="Google Shape;290;p5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A</a:t>
            </a:r>
            <a:r>
              <a:rPr lang="en"/>
              <a:t>fter forcing all subband cqi to the same, the performances seem to be more </a:t>
            </a:r>
            <a:r>
              <a:rPr lang="en"/>
              <a:t>identical</a:t>
            </a:r>
            <a:r>
              <a:rPr lang="en"/>
              <a:t> </a:t>
            </a:r>
            <a:r>
              <a:rPr lang="en"/>
              <a:t>which is expected since power allocation should remain the same as without predistortion under this situation. However, during experiment, noticed that after opening predistortion, device tends to disconnect more often than without predistortion.</a:t>
            </a:r>
            <a:endParaRPr/>
          </a:p>
        </p:txBody>
      </p:sp>
      <p:pic>
        <p:nvPicPr>
          <p:cNvPr id="291" name="Google Shape;291;p53"/>
          <p:cNvPicPr preferRelativeResize="0"/>
          <p:nvPr/>
        </p:nvPicPr>
        <p:blipFill>
          <a:blip r:embed="rId3">
            <a:alphaModFix/>
          </a:blip>
          <a:stretch>
            <a:fillRect/>
          </a:stretch>
        </p:blipFill>
        <p:spPr>
          <a:xfrm>
            <a:off x="343300" y="3125238"/>
            <a:ext cx="7334250" cy="191452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5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Potential </a:t>
            </a:r>
            <a:r>
              <a:rPr lang="en"/>
              <a:t>causes</a:t>
            </a:r>
            <a:r>
              <a:rPr lang="en"/>
              <a:t> </a:t>
            </a:r>
            <a:endParaRPr/>
          </a:p>
        </p:txBody>
      </p:sp>
      <p:sp>
        <p:nvSpPr>
          <p:cNvPr id="297" name="Google Shape;297;p5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92500" lnSpcReduction="10000"/>
          </a:bodyPr>
          <a:lstStyle/>
          <a:p>
            <a:pPr indent="0" lvl="0" marL="0" rtl="0" algn="l">
              <a:spcBef>
                <a:spcPts val="0"/>
              </a:spcBef>
              <a:spcAft>
                <a:spcPts val="0"/>
              </a:spcAft>
              <a:buClr>
                <a:schemeClr val="dk1"/>
              </a:buClr>
              <a:buSzPct val="100000"/>
              <a:buFont typeface="Arial"/>
              <a:buNone/>
            </a:pPr>
            <a:r>
              <a:rPr b="1" lang="en" sz="1100">
                <a:solidFill>
                  <a:schemeClr val="dk1"/>
                </a:solidFill>
              </a:rPr>
              <a:t>Inaccuracies and CQI Underestimation:</a:t>
            </a:r>
            <a:r>
              <a:rPr lang="en" sz="1100">
                <a:solidFill>
                  <a:schemeClr val="dk1"/>
                </a:solidFill>
              </a:rPr>
              <a:t> If the predistortion is based on outdated or coarse feedback (e.g., subband CQIs from an earlier time, or only averaged per RBG), it might </a:t>
            </a:r>
            <a:r>
              <a:rPr b="1" lang="en" sz="1100">
                <a:solidFill>
                  <a:schemeClr val="dk1"/>
                </a:solidFill>
              </a:rPr>
              <a:t>mis-estimate</a:t>
            </a:r>
            <a:r>
              <a:rPr lang="en" sz="1100">
                <a:solidFill>
                  <a:schemeClr val="dk1"/>
                </a:solidFill>
              </a:rPr>
              <a:t> the needed compensation. The channel can change in the interval between CQI reporting and data transmission. Any mismatch means some subbands might be over-boosted or under-boosted. Over-boosting a subband doesn’t help beyond a point (it just wastes power or creates peaks), and under-boosting means that subband still causes errors. The UE, seeing an inconsistent or unexpected signal profile, might err on the side of caution in subsequent CQI reports – effectively </a:t>
            </a:r>
            <a:r>
              <a:rPr b="1" lang="en" sz="1100">
                <a:solidFill>
                  <a:schemeClr val="dk1"/>
                </a:solidFill>
              </a:rPr>
              <a:t>underestimating CQI</a:t>
            </a:r>
            <a:r>
              <a:rPr lang="en" sz="1100">
                <a:solidFill>
                  <a:schemeClr val="dk1"/>
                </a:solidFill>
              </a:rPr>
              <a:t> because the link became less predictable. From the eNB’s perspective, if it starts getting fluctuating or lower CQIs (or if the HARQ NACK rate goes up), the logic will respond by choosing a lower MCS to ensure the target BLER is met.</a:t>
            </a:r>
            <a:br>
              <a:rPr lang="en" sz="1100">
                <a:solidFill>
                  <a:schemeClr val="dk1"/>
                </a:solidFill>
              </a:rPr>
            </a:br>
            <a:endParaRPr sz="1100">
              <a:solidFill>
                <a:schemeClr val="dk1"/>
              </a:solidFill>
            </a:endParaRPr>
          </a:p>
          <a:p>
            <a:pPr indent="0" lvl="0" marL="0" rtl="0" algn="l">
              <a:spcBef>
                <a:spcPts val="1200"/>
              </a:spcBef>
              <a:spcAft>
                <a:spcPts val="0"/>
              </a:spcAft>
              <a:buClr>
                <a:schemeClr val="dk1"/>
              </a:buClr>
              <a:buSzPct val="100000"/>
              <a:buFont typeface="Arial"/>
              <a:buNone/>
            </a:pPr>
            <a:r>
              <a:rPr b="1" lang="en" sz="1100">
                <a:solidFill>
                  <a:schemeClr val="dk1"/>
                </a:solidFill>
              </a:rPr>
              <a:t>HARQ Retransmissions and BLER Spike:</a:t>
            </a:r>
            <a:r>
              <a:rPr lang="en" sz="1100">
                <a:solidFill>
                  <a:schemeClr val="dk1"/>
                </a:solidFill>
              </a:rPr>
              <a:t> A predistortion algorithm that isn’t perfectly calibrated can initially </a:t>
            </a:r>
            <a:r>
              <a:rPr b="1" lang="en" sz="1100">
                <a:solidFill>
                  <a:schemeClr val="dk1"/>
                </a:solidFill>
              </a:rPr>
              <a:t>increase the BLER</a:t>
            </a:r>
            <a:r>
              <a:rPr lang="en" sz="1100">
                <a:solidFill>
                  <a:schemeClr val="dk1"/>
                </a:solidFill>
              </a:rPr>
              <a:t>. For instance, if by flattening the spectrum the eNB removed some safety margin that existed on the strong subbands, any small noise on those frequencies could now cause errors where previously those subcarriers had power to spare. The first few transmissions with predistortion might see more decoding failures (HARQ NACKs) than the baseline case. Each NACK triggers the outer-loop to immediately reduce the MCS to try to re-attain the low target BLER. In other words, the system “learns” that with this new predistortion in effect, it must use a more robust MCS to avoid errors. The result is a lower steady-state MCS after adaptation. Essentially, the predistortion may have </a:t>
            </a:r>
            <a:r>
              <a:rPr b="1" lang="en" sz="1100">
                <a:solidFill>
                  <a:schemeClr val="dk1"/>
                </a:solidFill>
              </a:rPr>
              <a:t>traded one kind of problem (frequency-selective fades)</a:t>
            </a:r>
            <a:r>
              <a:rPr lang="en" sz="1100">
                <a:solidFill>
                  <a:schemeClr val="dk1"/>
                </a:solidFill>
              </a:rPr>
              <a:t> for another (e.g. higher overall interference or uncertainty), and the link adaptation compensates by backing off the rate.</a:t>
            </a:r>
            <a:endParaRPr sz="1100">
              <a:solidFill>
                <a:schemeClr val="dk1"/>
              </a:solidFill>
            </a:endParaRPr>
          </a:p>
          <a:p>
            <a:pPr indent="0" lvl="0" marL="0" rtl="0" algn="l">
              <a:spcBef>
                <a:spcPts val="1200"/>
              </a:spcBef>
              <a:spcAft>
                <a:spcPts val="1200"/>
              </a:spcAft>
              <a:buNone/>
            </a:pPr>
            <a:r>
              <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5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Potential causes </a:t>
            </a:r>
            <a:endParaRPr/>
          </a:p>
        </p:txBody>
      </p:sp>
      <p:sp>
        <p:nvSpPr>
          <p:cNvPr id="303" name="Google Shape;303;p55"/>
          <p:cNvSpPr txBox="1"/>
          <p:nvPr>
            <p:ph idx="1" type="body"/>
          </p:nvPr>
        </p:nvSpPr>
        <p:spPr>
          <a:xfrm>
            <a:off x="311700" y="1152475"/>
            <a:ext cx="8520600" cy="3921600"/>
          </a:xfrm>
          <a:prstGeom prst="rect">
            <a:avLst/>
          </a:prstGeom>
        </p:spPr>
        <p:txBody>
          <a:bodyPr anchorCtr="0" anchor="t" bIns="91425" lIns="91425" spcFirstLastPara="1" rIns="91425" wrap="square" tIns="91425">
            <a:normAutofit fontScale="25000" lnSpcReduction="20000"/>
          </a:bodyPr>
          <a:lstStyle/>
          <a:p>
            <a:pPr indent="0" lvl="0" marL="0" rtl="0" algn="l">
              <a:spcBef>
                <a:spcPts val="1200"/>
              </a:spcBef>
              <a:spcAft>
                <a:spcPts val="0"/>
              </a:spcAft>
              <a:buNone/>
            </a:pPr>
            <a:r>
              <a:rPr b="1" lang="en" sz="3557">
                <a:solidFill>
                  <a:schemeClr val="dk1"/>
                </a:solidFill>
              </a:rPr>
              <a:t>In standard LTE (and srsRAN by default),</a:t>
            </a:r>
            <a:endParaRPr b="1" sz="3557">
              <a:solidFill>
                <a:schemeClr val="dk1"/>
              </a:solidFill>
            </a:endParaRPr>
          </a:p>
          <a:p>
            <a:pPr indent="-285078" lvl="0" marL="457200" rtl="0" algn="l">
              <a:spcBef>
                <a:spcPts val="1200"/>
              </a:spcBef>
              <a:spcAft>
                <a:spcPts val="0"/>
              </a:spcAft>
              <a:buClr>
                <a:schemeClr val="dk1"/>
              </a:buClr>
              <a:buSzPct val="100000"/>
              <a:buChar char="●"/>
            </a:pPr>
            <a:r>
              <a:rPr lang="en" sz="3557">
                <a:solidFill>
                  <a:schemeClr val="dk1"/>
                </a:solidFill>
              </a:rPr>
              <a:t>The UE estimates the channel via </a:t>
            </a:r>
            <a:r>
              <a:rPr b="1" lang="en" sz="3557">
                <a:solidFill>
                  <a:schemeClr val="dk1"/>
                </a:solidFill>
              </a:rPr>
              <a:t>Reference Signals (RS)</a:t>
            </a:r>
            <a:r>
              <a:rPr lang="en" sz="3557">
                <a:solidFill>
                  <a:schemeClr val="dk1"/>
                </a:solidFill>
              </a:rPr>
              <a:t>.</a:t>
            </a:r>
            <a:br>
              <a:rPr lang="en" sz="3557">
                <a:solidFill>
                  <a:schemeClr val="dk1"/>
                </a:solidFill>
              </a:rPr>
            </a:br>
            <a:endParaRPr sz="3557">
              <a:solidFill>
                <a:schemeClr val="dk1"/>
              </a:solidFill>
            </a:endParaRPr>
          </a:p>
          <a:p>
            <a:pPr indent="-285078" lvl="0" marL="457200" rtl="0" algn="l">
              <a:spcBef>
                <a:spcPts val="0"/>
              </a:spcBef>
              <a:spcAft>
                <a:spcPts val="0"/>
              </a:spcAft>
              <a:buClr>
                <a:schemeClr val="dk1"/>
              </a:buClr>
              <a:buSzPct val="100000"/>
              <a:buChar char="●"/>
            </a:pPr>
            <a:r>
              <a:rPr lang="en" sz="3557">
                <a:solidFill>
                  <a:schemeClr val="dk1"/>
                </a:solidFill>
              </a:rPr>
              <a:t>These are pilot tones transmitted on known subcarriers with a known fixed power relative to the data.</a:t>
            </a:r>
            <a:br>
              <a:rPr lang="en" sz="3557">
                <a:solidFill>
                  <a:schemeClr val="dk1"/>
                </a:solidFill>
              </a:rPr>
            </a:br>
            <a:endParaRPr sz="3557">
              <a:solidFill>
                <a:schemeClr val="dk1"/>
              </a:solidFill>
            </a:endParaRPr>
          </a:p>
          <a:p>
            <a:pPr indent="-285078" lvl="0" marL="457200" rtl="0" algn="l">
              <a:spcBef>
                <a:spcPts val="0"/>
              </a:spcBef>
              <a:spcAft>
                <a:spcPts val="0"/>
              </a:spcAft>
              <a:buClr>
                <a:schemeClr val="dk1"/>
              </a:buClr>
              <a:buSzPct val="100000"/>
              <a:buChar char="●"/>
            </a:pPr>
            <a:r>
              <a:rPr lang="en" sz="3557">
                <a:solidFill>
                  <a:schemeClr val="dk1"/>
                </a:solidFill>
              </a:rPr>
              <a:t>UE uses the RS to compute SINR (per PRB or averaged), derives CQI, and sends that CQI back.</a:t>
            </a:r>
            <a:br>
              <a:rPr lang="en" sz="3557">
                <a:solidFill>
                  <a:schemeClr val="dk1"/>
                </a:solidFill>
              </a:rPr>
            </a:br>
            <a:endParaRPr sz="3557">
              <a:solidFill>
                <a:schemeClr val="dk1"/>
              </a:solidFill>
            </a:endParaRPr>
          </a:p>
          <a:p>
            <a:pPr indent="-285078" lvl="0" marL="457200" rtl="0" algn="l">
              <a:spcBef>
                <a:spcPts val="0"/>
              </a:spcBef>
              <a:spcAft>
                <a:spcPts val="0"/>
              </a:spcAft>
              <a:buClr>
                <a:schemeClr val="dk1"/>
              </a:buClr>
              <a:buSzPct val="100000"/>
              <a:buChar char="●"/>
            </a:pPr>
            <a:r>
              <a:rPr lang="en" sz="3557">
                <a:solidFill>
                  <a:schemeClr val="dk1"/>
                </a:solidFill>
              </a:rPr>
              <a:t>The eNB then chooses an MCS under the assumption that the </a:t>
            </a:r>
            <a:r>
              <a:rPr b="1" lang="en" sz="3557">
                <a:solidFill>
                  <a:schemeClr val="dk1"/>
                </a:solidFill>
              </a:rPr>
              <a:t>power ratio between data symbols and RS symbols is fixed</a:t>
            </a:r>
            <a:r>
              <a:rPr lang="en" sz="3557">
                <a:solidFill>
                  <a:schemeClr val="dk1"/>
                </a:solidFill>
              </a:rPr>
              <a:t> (defined via LTE </a:t>
            </a:r>
            <a:r>
              <a:rPr lang="en" sz="3557">
                <a:solidFill>
                  <a:srgbClr val="188038"/>
                </a:solidFill>
                <a:latin typeface="Roboto Mono"/>
                <a:ea typeface="Roboto Mono"/>
                <a:cs typeface="Roboto Mono"/>
                <a:sym typeface="Roboto Mono"/>
              </a:rPr>
              <a:t>P_A</a:t>
            </a:r>
            <a:r>
              <a:rPr lang="en" sz="3557">
                <a:solidFill>
                  <a:schemeClr val="dk1"/>
                </a:solidFill>
              </a:rPr>
              <a:t> and </a:t>
            </a:r>
            <a:r>
              <a:rPr lang="en" sz="3557">
                <a:solidFill>
                  <a:srgbClr val="188038"/>
                </a:solidFill>
                <a:latin typeface="Roboto Mono"/>
                <a:ea typeface="Roboto Mono"/>
                <a:cs typeface="Roboto Mono"/>
                <a:sym typeface="Roboto Mono"/>
              </a:rPr>
              <a:t>P_B</a:t>
            </a:r>
            <a:r>
              <a:rPr lang="en" sz="3557">
                <a:solidFill>
                  <a:schemeClr val="dk1"/>
                </a:solidFill>
              </a:rPr>
              <a:t> parameters).</a:t>
            </a:r>
            <a:br>
              <a:rPr lang="en" sz="3557">
                <a:solidFill>
                  <a:schemeClr val="dk1"/>
                </a:solidFill>
              </a:rPr>
            </a:br>
            <a:endParaRPr sz="3557">
              <a:solidFill>
                <a:schemeClr val="dk1"/>
              </a:solidFill>
            </a:endParaRPr>
          </a:p>
          <a:p>
            <a:pPr indent="0" lvl="0" marL="0" rtl="0" algn="l">
              <a:spcBef>
                <a:spcPts val="1200"/>
              </a:spcBef>
              <a:spcAft>
                <a:spcPts val="0"/>
              </a:spcAft>
              <a:buNone/>
            </a:pPr>
            <a:r>
              <a:rPr b="1" lang="en" sz="3557">
                <a:solidFill>
                  <a:schemeClr val="dk1"/>
                </a:solidFill>
              </a:rPr>
              <a:t>Your custom predistortion breaks this assumption:</a:t>
            </a:r>
            <a:endParaRPr b="1" sz="3557">
              <a:solidFill>
                <a:schemeClr val="dk1"/>
              </a:solidFill>
            </a:endParaRPr>
          </a:p>
          <a:p>
            <a:pPr indent="-285078" lvl="0" marL="457200" rtl="0" algn="l">
              <a:spcBef>
                <a:spcPts val="1200"/>
              </a:spcBef>
              <a:spcAft>
                <a:spcPts val="0"/>
              </a:spcAft>
              <a:buClr>
                <a:schemeClr val="dk1"/>
              </a:buClr>
              <a:buSzPct val="100000"/>
              <a:buChar char="●"/>
            </a:pPr>
            <a:r>
              <a:rPr lang="en" sz="3557">
                <a:solidFill>
                  <a:schemeClr val="dk1"/>
                </a:solidFill>
              </a:rPr>
              <a:t>Your algorithm scales data on each subband differently (</a:t>
            </a:r>
            <a:r>
              <a:rPr lang="en" sz="3557">
                <a:solidFill>
                  <a:srgbClr val="188038"/>
                </a:solidFill>
                <a:latin typeface="Roboto Mono"/>
                <a:ea typeface="Roboto Mono"/>
                <a:cs typeface="Roboto Mono"/>
                <a:sym typeface="Roboto Mono"/>
              </a:rPr>
              <a:t>q-&gt;symbols[port][re_idx] /= amp[sb_idx]</a:t>
            </a:r>
            <a:r>
              <a:rPr lang="en" sz="3557">
                <a:solidFill>
                  <a:schemeClr val="dk1"/>
                </a:solidFill>
              </a:rPr>
              <a:t>), but </a:t>
            </a:r>
            <a:r>
              <a:rPr b="1" lang="en" sz="3557">
                <a:solidFill>
                  <a:schemeClr val="dk1"/>
                </a:solidFill>
              </a:rPr>
              <a:t>the RS is not scaled the same way</a:t>
            </a:r>
            <a:r>
              <a:rPr lang="en" sz="3557">
                <a:solidFill>
                  <a:schemeClr val="dk1"/>
                </a:solidFill>
              </a:rPr>
              <a:t> (RS symbols were already inserted before </a:t>
            </a:r>
            <a:r>
              <a:rPr lang="en" sz="3557">
                <a:solidFill>
                  <a:srgbClr val="188038"/>
                </a:solidFill>
                <a:latin typeface="Roboto Mono"/>
                <a:ea typeface="Roboto Mono"/>
                <a:cs typeface="Roboto Mono"/>
                <a:sym typeface="Roboto Mono"/>
              </a:rPr>
              <a:t>pdsch.c</a:t>
            </a:r>
            <a:r>
              <a:rPr lang="en" sz="3557">
                <a:solidFill>
                  <a:schemeClr val="dk1"/>
                </a:solidFill>
              </a:rPr>
              <a:t>).</a:t>
            </a:r>
            <a:br>
              <a:rPr lang="en" sz="3557">
                <a:solidFill>
                  <a:schemeClr val="dk1"/>
                </a:solidFill>
              </a:rPr>
            </a:br>
            <a:endParaRPr sz="3557">
              <a:solidFill>
                <a:schemeClr val="dk1"/>
              </a:solidFill>
            </a:endParaRPr>
          </a:p>
          <a:p>
            <a:pPr indent="-285078" lvl="0" marL="457200" rtl="0" algn="l">
              <a:spcBef>
                <a:spcPts val="0"/>
              </a:spcBef>
              <a:spcAft>
                <a:spcPts val="0"/>
              </a:spcAft>
              <a:buClr>
                <a:schemeClr val="dk1"/>
              </a:buClr>
              <a:buSzPct val="100000"/>
              <a:buChar char="●"/>
            </a:pPr>
            <a:r>
              <a:rPr lang="en" sz="3557">
                <a:solidFill>
                  <a:schemeClr val="dk1"/>
                </a:solidFill>
              </a:rPr>
              <a:t>That means, e.g., in subband 0 if you divide by </a:t>
            </a:r>
            <a:r>
              <a:rPr lang="en" sz="3557">
                <a:solidFill>
                  <a:srgbClr val="188038"/>
                </a:solidFill>
                <a:latin typeface="Roboto Mono"/>
                <a:ea typeface="Roboto Mono"/>
                <a:cs typeface="Roboto Mono"/>
                <a:sym typeface="Roboto Mono"/>
              </a:rPr>
              <a:t>amp[0]=2</a:t>
            </a:r>
            <a:r>
              <a:rPr lang="en" sz="3557">
                <a:solidFill>
                  <a:schemeClr val="dk1"/>
                </a:solidFill>
              </a:rPr>
              <a:t>, the data gets halved, but the RS stays at original power.</a:t>
            </a:r>
            <a:br>
              <a:rPr lang="en" sz="3557">
                <a:solidFill>
                  <a:schemeClr val="dk1"/>
                </a:solidFill>
              </a:rPr>
            </a:br>
            <a:endParaRPr sz="3557">
              <a:solidFill>
                <a:schemeClr val="dk1"/>
              </a:solidFill>
            </a:endParaRPr>
          </a:p>
          <a:p>
            <a:pPr indent="-285078" lvl="0" marL="457200" rtl="0" algn="l">
              <a:spcBef>
                <a:spcPts val="0"/>
              </a:spcBef>
              <a:spcAft>
                <a:spcPts val="0"/>
              </a:spcAft>
              <a:buClr>
                <a:schemeClr val="dk1"/>
              </a:buClr>
              <a:buSzPct val="100000"/>
              <a:buChar char="●"/>
            </a:pPr>
            <a:r>
              <a:rPr lang="en" sz="3557">
                <a:solidFill>
                  <a:schemeClr val="dk1"/>
                </a:solidFill>
              </a:rPr>
              <a:t>When the UE demodulates, it sees the RS channel estimate </a:t>
            </a:r>
            <a:r>
              <a:rPr lang="en" sz="3557">
                <a:solidFill>
                  <a:srgbClr val="188038"/>
                </a:solidFill>
                <a:latin typeface="Roboto Mono"/>
                <a:ea typeface="Roboto Mono"/>
                <a:cs typeface="Roboto Mono"/>
                <a:sym typeface="Roboto Mono"/>
              </a:rPr>
              <a:t>H</a:t>
            </a:r>
            <a:r>
              <a:rPr lang="en" sz="3557">
                <a:solidFill>
                  <a:schemeClr val="dk1"/>
                </a:solidFill>
              </a:rPr>
              <a:t> (from RS), but the data now has an amplitude mismatch.</a:t>
            </a:r>
            <a:br>
              <a:rPr lang="en" sz="3557">
                <a:solidFill>
                  <a:schemeClr val="dk1"/>
                </a:solidFill>
              </a:rPr>
            </a:br>
            <a:endParaRPr sz="3557">
              <a:solidFill>
                <a:schemeClr val="dk1"/>
              </a:solidFill>
            </a:endParaRPr>
          </a:p>
          <a:p>
            <a:pPr indent="-285078" lvl="0" marL="457200" rtl="0" algn="l">
              <a:spcBef>
                <a:spcPts val="0"/>
              </a:spcBef>
              <a:spcAft>
                <a:spcPts val="0"/>
              </a:spcAft>
              <a:buClr>
                <a:schemeClr val="dk1"/>
              </a:buClr>
              <a:buSzPct val="100000"/>
              <a:buChar char="●"/>
            </a:pPr>
            <a:r>
              <a:rPr lang="en" sz="3557">
                <a:solidFill>
                  <a:schemeClr val="dk1"/>
                </a:solidFill>
              </a:rPr>
              <a:t>This makes the equalization process invalid, effectively introducing </a:t>
            </a:r>
            <a:r>
              <a:rPr b="1" lang="en" sz="3557">
                <a:solidFill>
                  <a:schemeClr val="dk1"/>
                </a:solidFill>
              </a:rPr>
              <a:t>post-equalization noise</a:t>
            </a:r>
            <a:r>
              <a:rPr lang="en" sz="3557">
                <a:solidFill>
                  <a:schemeClr val="dk1"/>
                </a:solidFill>
              </a:rPr>
              <a:t>. The SINR after equalization drops, increasing error probability.</a:t>
            </a:r>
            <a:br>
              <a:rPr lang="en" sz="3557">
                <a:solidFill>
                  <a:schemeClr val="dk1"/>
                </a:solidFill>
              </a:rPr>
            </a:br>
            <a:endParaRPr sz="3557">
              <a:solidFill>
                <a:schemeClr val="dk1"/>
              </a:solidFill>
            </a:endParaRPr>
          </a:p>
          <a:p>
            <a:pPr indent="-285078" lvl="0" marL="457200" rtl="0" algn="l">
              <a:spcBef>
                <a:spcPts val="0"/>
              </a:spcBef>
              <a:spcAft>
                <a:spcPts val="0"/>
              </a:spcAft>
              <a:buClr>
                <a:schemeClr val="dk1"/>
              </a:buClr>
              <a:buSzPct val="100000"/>
              <a:buChar char="●"/>
            </a:pPr>
            <a:r>
              <a:rPr lang="en" sz="3557">
                <a:solidFill>
                  <a:schemeClr val="dk1"/>
                </a:solidFill>
              </a:rPr>
              <a:t>The UE then perceives “huh, the data is not as good as my RS predicted,” and will likely experience decoding failures.</a:t>
            </a:r>
            <a:br>
              <a:rPr lang="en" sz="3557">
                <a:solidFill>
                  <a:schemeClr val="dk1"/>
                </a:solidFill>
              </a:rPr>
            </a:br>
            <a:endParaRPr sz="3557">
              <a:solidFill>
                <a:schemeClr val="dk1"/>
              </a:solidFill>
            </a:endParaRPr>
          </a:p>
          <a:p>
            <a:pPr indent="0" lvl="0" marL="0" rtl="0" algn="l">
              <a:spcBef>
                <a:spcPts val="1200"/>
              </a:spcBef>
              <a:spcAft>
                <a:spcPts val="0"/>
              </a:spcAft>
              <a:buNone/>
            </a:pPr>
            <a:r>
              <a:rPr b="1" lang="en" sz="3557">
                <a:solidFill>
                  <a:schemeClr val="dk1"/>
                </a:solidFill>
              </a:rPr>
              <a:t>This is one of the biggest sources of BLER increase</a:t>
            </a:r>
            <a:r>
              <a:rPr lang="en" sz="3557">
                <a:solidFill>
                  <a:schemeClr val="dk1"/>
                </a:solidFill>
              </a:rPr>
              <a:t> and consequently why the HARQ will start firing more often, pushing the OLLA to lower the effective MCS.</a:t>
            </a:r>
            <a:endParaRPr sz="3557">
              <a:solidFill>
                <a:schemeClr val="dk1"/>
              </a:solidFill>
            </a:endParaRPr>
          </a:p>
          <a:p>
            <a:pPr indent="0" lvl="0" marL="0" rtl="0" algn="l">
              <a:spcBef>
                <a:spcPts val="1200"/>
              </a:spcBef>
              <a:spcAft>
                <a:spcPts val="0"/>
              </a:spcAft>
              <a:buNone/>
            </a:pPr>
            <a:r>
              <a:t/>
            </a:r>
            <a:endParaRPr b="1" sz="1100">
              <a:solidFill>
                <a:schemeClr val="dk1"/>
              </a:solidFill>
            </a:endParaRPr>
          </a:p>
          <a:p>
            <a:pPr indent="0" lvl="0" marL="0" rtl="0" algn="l">
              <a:spcBef>
                <a:spcPts val="1200"/>
              </a:spcBef>
              <a:spcAft>
                <a:spcPts val="1200"/>
              </a:spcAft>
              <a:buNone/>
            </a:pPr>
            <a:r>
              <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56"/>
          <p:cNvSpPr txBox="1"/>
          <p:nvPr>
            <p:ph type="title"/>
          </p:nvPr>
        </p:nvSpPr>
        <p:spPr>
          <a:xfrm>
            <a:off x="311700" y="971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07/02</a:t>
            </a:r>
            <a:endParaRPr/>
          </a:p>
        </p:txBody>
      </p:sp>
      <p:sp>
        <p:nvSpPr>
          <p:cNvPr id="309" name="Google Shape;309;p56"/>
          <p:cNvSpPr txBox="1"/>
          <p:nvPr>
            <p:ph idx="1" type="body"/>
          </p:nvPr>
        </p:nvSpPr>
        <p:spPr>
          <a:xfrm>
            <a:off x="311700" y="669850"/>
            <a:ext cx="8520600" cy="442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1000"/>
              <a:t>Problem: </a:t>
            </a:r>
            <a:r>
              <a:rPr lang="en" sz="1000"/>
              <a:t>Current predistortion will make eNB select lower MCS compared to the original set up while channel conditions are the same.</a:t>
            </a:r>
            <a:endParaRPr sz="1000"/>
          </a:p>
          <a:p>
            <a:pPr indent="0" lvl="0" marL="0" rtl="0" algn="l">
              <a:spcBef>
                <a:spcPts val="1200"/>
              </a:spcBef>
              <a:spcAft>
                <a:spcPts val="0"/>
              </a:spcAft>
              <a:buNone/>
            </a:pPr>
            <a:r>
              <a:rPr b="1" lang="en" sz="1000"/>
              <a:t>Possible issues:</a:t>
            </a:r>
            <a:endParaRPr b="1" sz="1000"/>
          </a:p>
          <a:p>
            <a:pPr indent="-292100" lvl="0" marL="457200" rtl="0" algn="l">
              <a:spcBef>
                <a:spcPts val="1200"/>
              </a:spcBef>
              <a:spcAft>
                <a:spcPts val="0"/>
              </a:spcAft>
              <a:buSzPts val="1000"/>
              <a:buAutoNum type="arabicPeriod"/>
            </a:pPr>
            <a:r>
              <a:rPr lang="en" sz="1000"/>
              <a:t>Subband CQI accuracy needs to be further checked, and If dividing subband abandons some prb’s channel information</a:t>
            </a:r>
            <a:endParaRPr sz="1000"/>
          </a:p>
          <a:p>
            <a:pPr indent="-292100" lvl="0" marL="457200" rtl="0" algn="l">
              <a:spcBef>
                <a:spcPts val="0"/>
              </a:spcBef>
              <a:spcAft>
                <a:spcPts val="0"/>
              </a:spcAft>
              <a:buSzPts val="1000"/>
              <a:buAutoNum type="arabicPeriod"/>
            </a:pPr>
            <a:r>
              <a:rPr lang="en" sz="1000"/>
              <a:t>CRS’s slot info, how are CRS inserted into PRB/PDSCH?</a:t>
            </a:r>
            <a:endParaRPr sz="1000"/>
          </a:p>
          <a:p>
            <a:pPr indent="0" lvl="0" marL="0" rtl="0" algn="l">
              <a:spcBef>
                <a:spcPts val="1200"/>
              </a:spcBef>
              <a:spcAft>
                <a:spcPts val="0"/>
              </a:spcAft>
              <a:buNone/>
            </a:pPr>
            <a:r>
              <a:rPr b="1" lang="en" sz="1000"/>
              <a:t>Ideas:</a:t>
            </a:r>
            <a:endParaRPr b="1" sz="1000"/>
          </a:p>
          <a:p>
            <a:pPr indent="-292100" lvl="0" marL="457200" rtl="0" algn="l">
              <a:spcBef>
                <a:spcPts val="1200"/>
              </a:spcBef>
              <a:spcAft>
                <a:spcPts val="0"/>
              </a:spcAft>
              <a:buSzPts val="1000"/>
              <a:buAutoNum type="arabicPeriod"/>
            </a:pPr>
            <a:r>
              <a:rPr lang="en" sz="1000"/>
              <a:t>Saving all prb’s channel estimate on UE’s side </a:t>
            </a:r>
            <a:r>
              <a:rPr lang="en" sz="1000"/>
              <a:t>compared</a:t>
            </a:r>
            <a:r>
              <a:rPr lang="en" sz="1000"/>
              <a:t> </a:t>
            </a:r>
            <a:r>
              <a:rPr lang="en" sz="1000"/>
              <a:t>with</a:t>
            </a:r>
            <a:r>
              <a:rPr lang="en" sz="1000"/>
              <a:t> 4 subband CQI in </a:t>
            </a:r>
            <a:r>
              <a:rPr lang="en" sz="1000"/>
              <a:t>the</a:t>
            </a:r>
            <a:r>
              <a:rPr lang="en" sz="1000"/>
              <a:t> same plot without predistortion </a:t>
            </a:r>
            <a:endParaRPr sz="1000"/>
          </a:p>
          <a:p>
            <a:pPr indent="-292100" lvl="0" marL="457200" rtl="0" algn="l">
              <a:spcBef>
                <a:spcPts val="0"/>
              </a:spcBef>
              <a:spcAft>
                <a:spcPts val="0"/>
              </a:spcAft>
              <a:buSzPts val="1000"/>
              <a:buAutoNum type="arabicPeriod"/>
            </a:pPr>
            <a:r>
              <a:rPr lang="en" sz="1000"/>
              <a:t>D</a:t>
            </a:r>
            <a:r>
              <a:rPr lang="en" sz="1000"/>
              <a:t>ouble check SRSRAN 4g’s algorithm about how to select MCS</a:t>
            </a:r>
            <a:endParaRPr sz="1000"/>
          </a:p>
          <a:p>
            <a:pPr indent="0" lvl="0" marL="0" rtl="0" algn="l">
              <a:spcBef>
                <a:spcPts val="1200"/>
              </a:spcBef>
              <a:spcAft>
                <a:spcPts val="1200"/>
              </a:spcAft>
              <a:buNone/>
            </a:pPr>
            <a:r>
              <a:t/>
            </a:r>
            <a:endParaRPr sz="1000"/>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57"/>
          <p:cNvSpPr txBox="1"/>
          <p:nvPr>
            <p:ph type="title"/>
          </p:nvPr>
        </p:nvSpPr>
        <p:spPr>
          <a:xfrm>
            <a:off x="311700" y="2164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a:t>
            </a:r>
            <a:r>
              <a:rPr lang="en"/>
              <a:t>ubband Granularity Loss - 1</a:t>
            </a:r>
            <a:endParaRPr/>
          </a:p>
        </p:txBody>
      </p:sp>
      <p:pic>
        <p:nvPicPr>
          <p:cNvPr id="315" name="Google Shape;315;p57"/>
          <p:cNvPicPr preferRelativeResize="0"/>
          <p:nvPr/>
        </p:nvPicPr>
        <p:blipFill>
          <a:blip r:embed="rId3">
            <a:alphaModFix/>
          </a:blip>
          <a:stretch>
            <a:fillRect/>
          </a:stretch>
        </p:blipFill>
        <p:spPr>
          <a:xfrm>
            <a:off x="1531100" y="901775"/>
            <a:ext cx="6081795" cy="4049576"/>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58"/>
          <p:cNvSpPr txBox="1"/>
          <p:nvPr>
            <p:ph type="title"/>
          </p:nvPr>
        </p:nvSpPr>
        <p:spPr>
          <a:xfrm>
            <a:off x="311700" y="2164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Subband Granularity Loss - 2</a:t>
            </a:r>
            <a:endParaRPr/>
          </a:p>
        </p:txBody>
      </p:sp>
      <p:pic>
        <p:nvPicPr>
          <p:cNvPr id="321" name="Google Shape;321;p58"/>
          <p:cNvPicPr preferRelativeResize="0"/>
          <p:nvPr/>
        </p:nvPicPr>
        <p:blipFill>
          <a:blip r:embed="rId3">
            <a:alphaModFix/>
          </a:blip>
          <a:stretch>
            <a:fillRect/>
          </a:stretch>
        </p:blipFill>
        <p:spPr>
          <a:xfrm>
            <a:off x="823838" y="946475"/>
            <a:ext cx="7496326" cy="4049576"/>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59"/>
          <p:cNvSpPr txBox="1"/>
          <p:nvPr>
            <p:ph type="title"/>
          </p:nvPr>
        </p:nvSpPr>
        <p:spPr>
          <a:xfrm>
            <a:off x="311700" y="2164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Subband Granularity Loss - 3</a:t>
            </a:r>
            <a:endParaRPr/>
          </a:p>
        </p:txBody>
      </p:sp>
      <p:pic>
        <p:nvPicPr>
          <p:cNvPr id="327" name="Google Shape;327;p59"/>
          <p:cNvPicPr preferRelativeResize="0"/>
          <p:nvPr/>
        </p:nvPicPr>
        <p:blipFill>
          <a:blip r:embed="rId3">
            <a:alphaModFix/>
          </a:blip>
          <a:stretch>
            <a:fillRect/>
          </a:stretch>
        </p:blipFill>
        <p:spPr>
          <a:xfrm>
            <a:off x="823838" y="926625"/>
            <a:ext cx="7496326" cy="4049576"/>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60"/>
          <p:cNvSpPr txBox="1"/>
          <p:nvPr>
            <p:ph type="title"/>
          </p:nvPr>
        </p:nvSpPr>
        <p:spPr>
          <a:xfrm>
            <a:off x="311700" y="2164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Subband Granularity Loss - 4</a:t>
            </a:r>
            <a:endParaRPr/>
          </a:p>
        </p:txBody>
      </p:sp>
      <p:pic>
        <p:nvPicPr>
          <p:cNvPr id="333" name="Google Shape;333;p60"/>
          <p:cNvPicPr preferRelativeResize="0"/>
          <p:nvPr/>
        </p:nvPicPr>
        <p:blipFill>
          <a:blip r:embed="rId3">
            <a:alphaModFix/>
          </a:blip>
          <a:stretch>
            <a:fillRect/>
          </a:stretch>
        </p:blipFill>
        <p:spPr>
          <a:xfrm>
            <a:off x="1442325" y="926625"/>
            <a:ext cx="6259357" cy="4049576"/>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61"/>
          <p:cNvSpPr txBox="1"/>
          <p:nvPr>
            <p:ph type="title"/>
          </p:nvPr>
        </p:nvSpPr>
        <p:spPr>
          <a:xfrm>
            <a:off x="311700" y="2164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Subband Granularity Loss - 5</a:t>
            </a:r>
            <a:endParaRPr/>
          </a:p>
        </p:txBody>
      </p:sp>
      <p:pic>
        <p:nvPicPr>
          <p:cNvPr id="339" name="Google Shape;339;p61"/>
          <p:cNvPicPr preferRelativeResize="0"/>
          <p:nvPr/>
        </p:nvPicPr>
        <p:blipFill>
          <a:blip r:embed="rId3">
            <a:alphaModFix/>
          </a:blip>
          <a:stretch>
            <a:fillRect/>
          </a:stretch>
        </p:blipFill>
        <p:spPr>
          <a:xfrm>
            <a:off x="311700" y="956425"/>
            <a:ext cx="8007434" cy="404957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sp>
        <p:nvSpPr>
          <p:cNvPr id="77" name="Google Shape;77;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78" name="Google Shape;78;p1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79" name="Google Shape;79;p17"/>
          <p:cNvPicPr preferRelativeResize="0"/>
          <p:nvPr/>
        </p:nvPicPr>
        <p:blipFill>
          <a:blip r:embed="rId3">
            <a:alphaModFix/>
          </a:blip>
          <a:stretch>
            <a:fillRect/>
          </a:stretch>
        </p:blipFill>
        <p:spPr>
          <a:xfrm>
            <a:off x="-85400" y="333734"/>
            <a:ext cx="9144003" cy="4536283"/>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62"/>
          <p:cNvSpPr txBox="1"/>
          <p:nvPr>
            <p:ph type="title"/>
          </p:nvPr>
        </p:nvSpPr>
        <p:spPr>
          <a:xfrm>
            <a:off x="311700" y="2164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Subband Granularity Loss - 6</a:t>
            </a:r>
            <a:endParaRPr/>
          </a:p>
        </p:txBody>
      </p:sp>
      <p:pic>
        <p:nvPicPr>
          <p:cNvPr id="345" name="Google Shape;345;p62"/>
          <p:cNvPicPr preferRelativeResize="0"/>
          <p:nvPr/>
        </p:nvPicPr>
        <p:blipFill>
          <a:blip r:embed="rId3">
            <a:alphaModFix/>
          </a:blip>
          <a:stretch>
            <a:fillRect/>
          </a:stretch>
        </p:blipFill>
        <p:spPr>
          <a:xfrm>
            <a:off x="404375" y="936550"/>
            <a:ext cx="8335258" cy="4049576"/>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63"/>
          <p:cNvSpPr txBox="1"/>
          <p:nvPr>
            <p:ph type="title"/>
          </p:nvPr>
        </p:nvSpPr>
        <p:spPr>
          <a:xfrm>
            <a:off x="311700" y="2164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Subband Granularity Loss - 7</a:t>
            </a:r>
            <a:endParaRPr/>
          </a:p>
        </p:txBody>
      </p:sp>
      <p:pic>
        <p:nvPicPr>
          <p:cNvPr id="351" name="Google Shape;351;p63"/>
          <p:cNvPicPr preferRelativeResize="0"/>
          <p:nvPr/>
        </p:nvPicPr>
        <p:blipFill>
          <a:blip r:embed="rId3">
            <a:alphaModFix/>
          </a:blip>
          <a:stretch>
            <a:fillRect/>
          </a:stretch>
        </p:blipFill>
        <p:spPr>
          <a:xfrm>
            <a:off x="404375" y="936550"/>
            <a:ext cx="8335258" cy="4049576"/>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64"/>
          <p:cNvSpPr txBox="1"/>
          <p:nvPr>
            <p:ph type="title"/>
          </p:nvPr>
        </p:nvSpPr>
        <p:spPr>
          <a:xfrm>
            <a:off x="311700" y="2164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Subband Granularity Loss - 8</a:t>
            </a:r>
            <a:endParaRPr/>
          </a:p>
        </p:txBody>
      </p:sp>
      <p:pic>
        <p:nvPicPr>
          <p:cNvPr id="357" name="Google Shape;357;p64"/>
          <p:cNvPicPr preferRelativeResize="0"/>
          <p:nvPr/>
        </p:nvPicPr>
        <p:blipFill>
          <a:blip r:embed="rId3">
            <a:alphaModFix/>
          </a:blip>
          <a:stretch>
            <a:fillRect/>
          </a:stretch>
        </p:blipFill>
        <p:spPr>
          <a:xfrm>
            <a:off x="568288" y="921650"/>
            <a:ext cx="8007434" cy="4049574"/>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p65"/>
          <p:cNvSpPr txBox="1"/>
          <p:nvPr>
            <p:ph type="title"/>
          </p:nvPr>
        </p:nvSpPr>
        <p:spPr>
          <a:xfrm>
            <a:off x="311700" y="2164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Subband Granularity Loss - 9</a:t>
            </a:r>
            <a:endParaRPr/>
          </a:p>
        </p:txBody>
      </p:sp>
      <p:pic>
        <p:nvPicPr>
          <p:cNvPr id="363" name="Google Shape;363;p65"/>
          <p:cNvPicPr preferRelativeResize="0"/>
          <p:nvPr/>
        </p:nvPicPr>
        <p:blipFill>
          <a:blip r:embed="rId3">
            <a:alphaModFix/>
          </a:blip>
          <a:stretch>
            <a:fillRect/>
          </a:stretch>
        </p:blipFill>
        <p:spPr>
          <a:xfrm>
            <a:off x="830175" y="951450"/>
            <a:ext cx="7483651" cy="4049574"/>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6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2500"/>
              <a:t>Outer Loop Link Adaptation (OLLA)</a:t>
            </a:r>
            <a:endParaRPr sz="2500"/>
          </a:p>
        </p:txBody>
      </p:sp>
      <p:sp>
        <p:nvSpPr>
          <p:cNvPr id="369" name="Google Shape;369;p6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LLA turns the effective CQI up or down based on recent HARQ outcomes to maintain a target BLER. </a:t>
            </a:r>
            <a:endParaRPr/>
          </a:p>
          <a:p>
            <a:pPr indent="0" lvl="0" marL="0" rtl="0" algn="l">
              <a:spcBef>
                <a:spcPts val="1200"/>
              </a:spcBef>
              <a:spcAft>
                <a:spcPts val="0"/>
              </a:spcAft>
              <a:buNone/>
            </a:pPr>
            <a:r>
              <a:rPr lang="en" sz="1400"/>
              <a:t>If a UE keeps ACKing successfully, the eNB can gradually increase the CQI offset to try higher MCS; </a:t>
            </a:r>
            <a:endParaRPr sz="1400"/>
          </a:p>
          <a:p>
            <a:pPr indent="0" lvl="0" marL="0" rtl="0" algn="l">
              <a:spcBef>
                <a:spcPts val="1200"/>
              </a:spcBef>
              <a:spcAft>
                <a:spcPts val="0"/>
              </a:spcAft>
              <a:buNone/>
            </a:pPr>
            <a:r>
              <a:rPr lang="en" sz="1400"/>
              <a:t>if the UE had some NACKs (packet errors), OLLA will subtract an offset from the reported CQI to choose a slightly lower MCS next time</a:t>
            </a:r>
            <a:endParaRPr sz="1400"/>
          </a:p>
          <a:p>
            <a:pPr indent="0" lvl="0" marL="0" rtl="0" algn="l">
              <a:spcBef>
                <a:spcPts val="1200"/>
              </a:spcBef>
              <a:spcAft>
                <a:spcPts val="0"/>
              </a:spcAft>
              <a:buNone/>
            </a:pPr>
            <a:r>
              <a:t/>
            </a:r>
            <a:endParaRPr sz="1400"/>
          </a:p>
          <a:p>
            <a:pPr indent="0" lvl="0" marL="0" rtl="0" algn="l">
              <a:spcBef>
                <a:spcPts val="1200"/>
              </a:spcBef>
              <a:spcAft>
                <a:spcPts val="0"/>
              </a:spcAft>
              <a:buNone/>
            </a:pPr>
            <a:r>
              <a:rPr lang="en" sz="1400"/>
              <a:t>This explains why in the previous slides, we can see the block error rate between turning on/off predistortion are </a:t>
            </a:r>
            <a:r>
              <a:rPr lang="en" sz="1400"/>
              <a:t>similar, while throughput have significantly differences</a:t>
            </a:r>
            <a:endParaRPr sz="1400"/>
          </a:p>
          <a:p>
            <a:pPr indent="0" lvl="0" marL="0" rtl="0" algn="l">
              <a:spcBef>
                <a:spcPts val="1200"/>
              </a:spcBef>
              <a:spcAft>
                <a:spcPts val="1200"/>
              </a:spcAft>
              <a:buNone/>
            </a:pPr>
            <a:r>
              <a:t/>
            </a:r>
            <a:endParaRPr sz="1400"/>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6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07/11</a:t>
            </a:r>
            <a:endParaRPr/>
          </a:p>
        </p:txBody>
      </p:sp>
      <p:sp>
        <p:nvSpPr>
          <p:cNvPr id="375" name="Google Shape;375;p6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a:p>
            <a:pPr indent="0" lvl="0" marL="0" rtl="0" algn="l">
              <a:spcBef>
                <a:spcPts val="1200"/>
              </a:spcBef>
              <a:spcAft>
                <a:spcPts val="0"/>
              </a:spcAft>
              <a:buClr>
                <a:schemeClr val="dk1"/>
              </a:buClr>
              <a:buSzPts val="1100"/>
              <a:buFont typeface="Arial"/>
              <a:buNone/>
            </a:pPr>
            <a:r>
              <a:rPr b="1" lang="en" sz="1000"/>
              <a:t>Problem: </a:t>
            </a:r>
            <a:r>
              <a:rPr lang="en" sz="1000"/>
              <a:t>Based on current observations and all the discussions, we can confirm that Predistortion is causing much more retransmissions than the original setup. And this is the reason why we cannot see improvement when applying it.</a:t>
            </a:r>
            <a:endParaRPr sz="1000"/>
          </a:p>
          <a:p>
            <a:pPr indent="0" lvl="0" marL="0" rtl="0" algn="l">
              <a:spcBef>
                <a:spcPts val="1200"/>
              </a:spcBef>
              <a:spcAft>
                <a:spcPts val="0"/>
              </a:spcAft>
              <a:buClr>
                <a:schemeClr val="dk1"/>
              </a:buClr>
              <a:buSzPts val="1100"/>
              <a:buFont typeface="Arial"/>
              <a:buNone/>
            </a:pPr>
            <a:r>
              <a:rPr b="1" lang="en" sz="1000"/>
              <a:t>Possible issues:</a:t>
            </a:r>
            <a:endParaRPr b="1" sz="1000"/>
          </a:p>
          <a:p>
            <a:pPr indent="-292100" lvl="0" marL="457200" rtl="0" algn="l">
              <a:spcBef>
                <a:spcPts val="1200"/>
              </a:spcBef>
              <a:spcAft>
                <a:spcPts val="0"/>
              </a:spcAft>
              <a:buSzPts val="1000"/>
              <a:buAutoNum type="arabicPeriod"/>
            </a:pPr>
            <a:r>
              <a:rPr lang="en" sz="1000"/>
              <a:t>Need to double check if DMRS is pre-distorted </a:t>
            </a:r>
            <a:endParaRPr sz="1000"/>
          </a:p>
          <a:p>
            <a:pPr indent="-292100" lvl="0" marL="457200" rtl="0" algn="l">
              <a:spcBef>
                <a:spcPts val="0"/>
              </a:spcBef>
              <a:spcAft>
                <a:spcPts val="0"/>
              </a:spcAft>
              <a:buSzPts val="1000"/>
              <a:buAutoNum type="arabicPeriod"/>
            </a:pPr>
            <a:r>
              <a:rPr lang="en" sz="1000"/>
              <a:t>Synchronization issue because we currently do not have external clock </a:t>
            </a:r>
            <a:endParaRPr sz="1000"/>
          </a:p>
          <a:p>
            <a:pPr indent="-292100" lvl="0" marL="457200" rtl="0" algn="l">
              <a:spcBef>
                <a:spcPts val="0"/>
              </a:spcBef>
              <a:spcAft>
                <a:spcPts val="0"/>
              </a:spcAft>
              <a:buSzPts val="1000"/>
              <a:buAutoNum type="arabicPeriod"/>
            </a:pPr>
            <a:r>
              <a:rPr lang="en" sz="1000"/>
              <a:t>Subband CQI feedback to Enb is still not accurate. Only subband 3 is different than others</a:t>
            </a:r>
            <a:endParaRPr sz="1000"/>
          </a:p>
          <a:p>
            <a:pPr indent="0" lvl="0" marL="0" rtl="0" algn="l">
              <a:spcBef>
                <a:spcPts val="1200"/>
              </a:spcBef>
              <a:spcAft>
                <a:spcPts val="0"/>
              </a:spcAft>
              <a:buClr>
                <a:schemeClr val="dk1"/>
              </a:buClr>
              <a:buSzPts val="1100"/>
              <a:buFont typeface="Arial"/>
              <a:buNone/>
            </a:pPr>
            <a:r>
              <a:rPr b="1" lang="en" sz="1000"/>
              <a:t>Ideas:</a:t>
            </a:r>
            <a:endParaRPr b="1" sz="1000"/>
          </a:p>
          <a:p>
            <a:pPr indent="-292100" lvl="0" marL="457200" rtl="0" algn="l">
              <a:spcBef>
                <a:spcPts val="1200"/>
              </a:spcBef>
              <a:spcAft>
                <a:spcPts val="0"/>
              </a:spcAft>
              <a:buSzPts val="1000"/>
              <a:buAutoNum type="arabicPeriod"/>
            </a:pPr>
            <a:r>
              <a:rPr lang="en" sz="1000"/>
              <a:t>Double check DMRS mapping and make sure it is before pre-distortion</a:t>
            </a:r>
            <a:endParaRPr sz="1000"/>
          </a:p>
          <a:p>
            <a:pPr indent="-292100" lvl="0" marL="457200" rtl="0" algn="l">
              <a:spcBef>
                <a:spcPts val="0"/>
              </a:spcBef>
              <a:spcAft>
                <a:spcPts val="0"/>
              </a:spcAft>
              <a:buSzPts val="1000"/>
              <a:buAutoNum type="arabicPeriod"/>
            </a:pPr>
            <a:r>
              <a:rPr lang="en" sz="1000"/>
              <a:t>Buy a GPS disciplined oscillator if possible to make the system more stable </a:t>
            </a:r>
            <a:endParaRPr/>
          </a:p>
          <a:p>
            <a:pPr indent="0" lvl="0" marL="0" rtl="0" algn="l">
              <a:spcBef>
                <a:spcPts val="1200"/>
              </a:spcBef>
              <a:spcAft>
                <a:spcPts val="1200"/>
              </a:spcAft>
              <a:buNone/>
            </a:pPr>
            <a:r>
              <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68"/>
          <p:cNvSpPr txBox="1"/>
          <p:nvPr>
            <p:ph idx="1" type="body"/>
          </p:nvPr>
        </p:nvSpPr>
        <p:spPr>
          <a:xfrm>
            <a:off x="311700" y="94425"/>
            <a:ext cx="8520600" cy="4474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050">
                <a:solidFill>
                  <a:schemeClr val="dk1"/>
                </a:solidFill>
              </a:rPr>
              <a:t>In srsran, the default transmission mode is TM1. According to the standard, TM1 only use CRS for channel estimate instead of DMRS. Thus, the following results are from applying predistortion to CRS signal.</a:t>
            </a:r>
            <a:endParaRPr sz="1050">
              <a:solidFill>
                <a:schemeClr val="dk1"/>
              </a:solidFill>
            </a:endParaRPr>
          </a:p>
          <a:p>
            <a:pPr indent="0" lvl="0" marL="0" rtl="0" algn="l">
              <a:spcBef>
                <a:spcPts val="1200"/>
              </a:spcBef>
              <a:spcAft>
                <a:spcPts val="1200"/>
              </a:spcAft>
              <a:buNone/>
            </a:pPr>
            <a:r>
              <a:t/>
            </a:r>
            <a:endParaRPr sz="1050">
              <a:solidFill>
                <a:schemeClr val="dk1"/>
              </a:solidFill>
            </a:endParaRPr>
          </a:p>
        </p:txBody>
      </p:sp>
      <p:pic>
        <p:nvPicPr>
          <p:cNvPr id="381" name="Google Shape;381;p68"/>
          <p:cNvPicPr preferRelativeResize="0"/>
          <p:nvPr/>
        </p:nvPicPr>
        <p:blipFill>
          <a:blip r:embed="rId3">
            <a:alphaModFix/>
          </a:blip>
          <a:stretch>
            <a:fillRect/>
          </a:stretch>
        </p:blipFill>
        <p:spPr>
          <a:xfrm>
            <a:off x="311698" y="665950"/>
            <a:ext cx="5666898" cy="3215300"/>
          </a:xfrm>
          <a:prstGeom prst="rect">
            <a:avLst/>
          </a:prstGeom>
          <a:noFill/>
          <a:ln>
            <a:noFill/>
          </a:ln>
        </p:spPr>
      </p:pic>
      <p:pic>
        <p:nvPicPr>
          <p:cNvPr id="382" name="Google Shape;382;p68"/>
          <p:cNvPicPr preferRelativeResize="0"/>
          <p:nvPr/>
        </p:nvPicPr>
        <p:blipFill>
          <a:blip r:embed="rId4">
            <a:alphaModFix/>
          </a:blip>
          <a:stretch>
            <a:fillRect/>
          </a:stretch>
        </p:blipFill>
        <p:spPr>
          <a:xfrm>
            <a:off x="152400" y="3957450"/>
            <a:ext cx="6561475" cy="1198225"/>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p6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Fixed MCS=11</a:t>
            </a:r>
            <a:endParaRPr/>
          </a:p>
        </p:txBody>
      </p:sp>
      <p:pic>
        <p:nvPicPr>
          <p:cNvPr id="388" name="Google Shape;388;p69"/>
          <p:cNvPicPr preferRelativeResize="0"/>
          <p:nvPr/>
        </p:nvPicPr>
        <p:blipFill>
          <a:blip r:embed="rId3">
            <a:alphaModFix/>
          </a:blip>
          <a:stretch>
            <a:fillRect/>
          </a:stretch>
        </p:blipFill>
        <p:spPr>
          <a:xfrm>
            <a:off x="1881725" y="1135325"/>
            <a:ext cx="5380558" cy="3820976"/>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pic>
        <p:nvPicPr>
          <p:cNvPr id="393" name="Google Shape;393;p70"/>
          <p:cNvPicPr preferRelativeResize="0"/>
          <p:nvPr/>
        </p:nvPicPr>
        <p:blipFill>
          <a:blip r:embed="rId3">
            <a:alphaModFix/>
          </a:blip>
          <a:stretch>
            <a:fillRect/>
          </a:stretch>
        </p:blipFill>
        <p:spPr>
          <a:xfrm>
            <a:off x="1165163" y="152400"/>
            <a:ext cx="6813681" cy="4838701"/>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7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t>Fixed MCS=13</a:t>
            </a:r>
            <a:endParaRPr/>
          </a:p>
          <a:p>
            <a:pPr indent="0" lvl="0" marL="0" rtl="0" algn="l">
              <a:spcBef>
                <a:spcPts val="0"/>
              </a:spcBef>
              <a:spcAft>
                <a:spcPts val="0"/>
              </a:spcAft>
              <a:buNone/>
            </a:pPr>
            <a:r>
              <a:t/>
            </a:r>
            <a:endParaRPr/>
          </a:p>
        </p:txBody>
      </p:sp>
      <p:pic>
        <p:nvPicPr>
          <p:cNvPr id="399" name="Google Shape;399;p71"/>
          <p:cNvPicPr preferRelativeResize="0"/>
          <p:nvPr/>
        </p:nvPicPr>
        <p:blipFill>
          <a:blip r:embed="rId3">
            <a:alphaModFix/>
          </a:blip>
          <a:stretch>
            <a:fillRect/>
          </a:stretch>
        </p:blipFill>
        <p:spPr>
          <a:xfrm>
            <a:off x="1864952" y="1152475"/>
            <a:ext cx="5037776" cy="357754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8"/>
          <p:cNvSpPr txBox="1"/>
          <p:nvPr>
            <p:ph type="title"/>
          </p:nvPr>
        </p:nvSpPr>
        <p:spPr>
          <a:xfrm>
            <a:off x="311700" y="43100"/>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n" sz="1920"/>
              <a:t>Fixed MCS=10	</a:t>
            </a:r>
            <a:endParaRPr sz="1920"/>
          </a:p>
        </p:txBody>
      </p:sp>
      <p:pic>
        <p:nvPicPr>
          <p:cNvPr id="85" name="Google Shape;85;p18"/>
          <p:cNvPicPr preferRelativeResize="0"/>
          <p:nvPr/>
        </p:nvPicPr>
        <p:blipFill>
          <a:blip r:embed="rId3">
            <a:alphaModFix/>
          </a:blip>
          <a:stretch>
            <a:fillRect/>
          </a:stretch>
        </p:blipFill>
        <p:spPr>
          <a:xfrm>
            <a:off x="152400" y="768200"/>
            <a:ext cx="6808350" cy="4222901"/>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pic>
        <p:nvPicPr>
          <p:cNvPr id="404" name="Google Shape;404;p72"/>
          <p:cNvPicPr preferRelativeResize="0"/>
          <p:nvPr/>
        </p:nvPicPr>
        <p:blipFill>
          <a:blip r:embed="rId3">
            <a:alphaModFix/>
          </a:blip>
          <a:stretch>
            <a:fillRect/>
          </a:stretch>
        </p:blipFill>
        <p:spPr>
          <a:xfrm>
            <a:off x="1141350" y="152400"/>
            <a:ext cx="6813681" cy="4838701"/>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sp>
        <p:nvSpPr>
          <p:cNvPr id="409" name="Google Shape;409;p7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Fixed MCS=15</a:t>
            </a:r>
            <a:endParaRPr/>
          </a:p>
          <a:p>
            <a:pPr indent="0" lvl="0" marL="0" rtl="0" algn="l">
              <a:spcBef>
                <a:spcPts val="0"/>
              </a:spcBef>
              <a:spcAft>
                <a:spcPts val="0"/>
              </a:spcAft>
              <a:buNone/>
            </a:pPr>
            <a:r>
              <a:t/>
            </a:r>
            <a:endParaRPr/>
          </a:p>
        </p:txBody>
      </p:sp>
      <p:pic>
        <p:nvPicPr>
          <p:cNvPr id="410" name="Google Shape;410;p73"/>
          <p:cNvPicPr preferRelativeResize="0"/>
          <p:nvPr/>
        </p:nvPicPr>
        <p:blipFill>
          <a:blip r:embed="rId3">
            <a:alphaModFix/>
          </a:blip>
          <a:stretch>
            <a:fillRect/>
          </a:stretch>
        </p:blipFill>
        <p:spPr>
          <a:xfrm>
            <a:off x="1881725" y="1155225"/>
            <a:ext cx="5380558" cy="3820976"/>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pic>
        <p:nvPicPr>
          <p:cNvPr id="415" name="Google Shape;415;p74"/>
          <p:cNvPicPr preferRelativeResize="0"/>
          <p:nvPr/>
        </p:nvPicPr>
        <p:blipFill>
          <a:blip r:embed="rId3">
            <a:alphaModFix/>
          </a:blip>
          <a:stretch>
            <a:fillRect/>
          </a:stretch>
        </p:blipFill>
        <p:spPr>
          <a:xfrm>
            <a:off x="1165163" y="152400"/>
            <a:ext cx="6813681" cy="4838701"/>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p7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Observation </a:t>
            </a:r>
            <a:endParaRPr/>
          </a:p>
        </p:txBody>
      </p:sp>
      <p:sp>
        <p:nvSpPr>
          <p:cNvPr id="421" name="Google Shape;421;p7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Predistortion is working from the results. Under the same channel condition, higher MCS could be applied. </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p7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07/18</a:t>
            </a:r>
            <a:endParaRPr/>
          </a:p>
        </p:txBody>
      </p:sp>
      <p:sp>
        <p:nvSpPr>
          <p:cNvPr id="427" name="Google Shape;427;p7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a:t>
            </a:r>
            <a:r>
              <a:rPr lang="en"/>
              <a:t>odo: </a:t>
            </a:r>
            <a:endParaRPr/>
          </a:p>
          <a:p>
            <a:pPr indent="-342900" lvl="0" marL="457200" rtl="0" algn="l">
              <a:spcBef>
                <a:spcPts val="1200"/>
              </a:spcBef>
              <a:spcAft>
                <a:spcPts val="0"/>
              </a:spcAft>
              <a:buSzPts val="1800"/>
              <a:buAutoNum type="arabicPeriod"/>
            </a:pPr>
            <a:r>
              <a:rPr lang="en"/>
              <a:t>Different locations; static use fixed MCS not including rate control first; one location has 3 or 4 mcs values.</a:t>
            </a:r>
            <a:endParaRPr/>
          </a:p>
          <a:p>
            <a:pPr indent="-342900" lvl="0" marL="457200" rtl="0" algn="l">
              <a:spcBef>
                <a:spcPts val="0"/>
              </a:spcBef>
              <a:spcAft>
                <a:spcPts val="0"/>
              </a:spcAft>
              <a:buSzPts val="1800"/>
              <a:buAutoNum type="arabicPeriod"/>
            </a:pPr>
            <a:r>
              <a:rPr lang="en"/>
              <a:t>Summarize the predistortion </a:t>
            </a:r>
            <a:r>
              <a:rPr lang="en"/>
              <a:t>Algorithm, background in 5g/4g about predistortion then simulation results for paper </a:t>
            </a:r>
            <a:endParaRPr/>
          </a:p>
          <a:p>
            <a:pPr indent="-342900" lvl="0" marL="457200" rtl="0" algn="l">
              <a:spcBef>
                <a:spcPts val="0"/>
              </a:spcBef>
              <a:spcAft>
                <a:spcPts val="0"/>
              </a:spcAft>
              <a:buSzPts val="1800"/>
              <a:buAutoNum type="arabicPeriod"/>
            </a:pPr>
            <a:r>
              <a:rPr b="1" lang="en"/>
              <a:t>Infocom is due on 7/30</a:t>
            </a:r>
            <a:endParaRPr b="1"/>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p7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433" name="Google Shape;433;p7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AutoNum type="arabicPeriod"/>
            </a:pPr>
            <a:r>
              <a:rPr lang="en"/>
              <a:t>LTE subband </a:t>
            </a:r>
            <a:endParaRPr/>
          </a:p>
          <a:p>
            <a:pPr indent="-342900" lvl="0" marL="457200" rtl="0" algn="l">
              <a:spcBef>
                <a:spcPts val="0"/>
              </a:spcBef>
              <a:spcAft>
                <a:spcPts val="0"/>
              </a:spcAft>
              <a:buSzPts val="1800"/>
              <a:buAutoNum type="arabicPeriod"/>
            </a:pPr>
            <a:r>
              <a:rPr lang="en"/>
              <a:t>Simulation </a:t>
            </a:r>
            <a:endParaRPr/>
          </a:p>
          <a:p>
            <a:pPr indent="-342900" lvl="0" marL="457200" rtl="0" algn="l">
              <a:spcBef>
                <a:spcPts val="0"/>
              </a:spcBef>
              <a:spcAft>
                <a:spcPts val="0"/>
              </a:spcAft>
              <a:buSzPts val="1800"/>
              <a:buAutoNum type="arabicPeriod"/>
            </a:pPr>
            <a:r>
              <a:rPr lang="en"/>
              <a:t>Discussion abt 5G</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p7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09/05</a:t>
            </a:r>
            <a:endParaRPr/>
          </a:p>
        </p:txBody>
      </p:sp>
      <p:sp>
        <p:nvSpPr>
          <p:cNvPr id="439" name="Google Shape;439;p7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000"/>
              <a:t>Traditional</a:t>
            </a:r>
            <a:r>
              <a:rPr lang="en" sz="2000"/>
              <a:t> Adaptive Modulation and Coding (AMC)</a:t>
            </a:r>
            <a:endParaRPr sz="2000"/>
          </a:p>
          <a:p>
            <a:pPr indent="0" lvl="0" marL="0" rtl="0" algn="l">
              <a:spcBef>
                <a:spcPts val="1200"/>
              </a:spcBef>
              <a:spcAft>
                <a:spcPts val="0"/>
              </a:spcAft>
              <a:buNone/>
            </a:pPr>
            <a:r>
              <a:rPr lang="en"/>
              <a:t>Inner Loop LA: CQI only</a:t>
            </a:r>
            <a:endParaRPr/>
          </a:p>
          <a:p>
            <a:pPr indent="0" lvl="0" marL="0" rtl="0" algn="l">
              <a:spcBef>
                <a:spcPts val="1200"/>
              </a:spcBef>
              <a:spcAft>
                <a:spcPts val="1200"/>
              </a:spcAft>
              <a:buNone/>
            </a:pPr>
            <a:r>
              <a:rPr lang="en"/>
              <a:t>Outer Loop LA, OLLA: HARQ+CQI (srsRAN uses) some </a:t>
            </a:r>
            <a:r>
              <a:rPr lang="en"/>
              <a:t>work</a:t>
            </a:r>
            <a:r>
              <a:rPr lang="en"/>
              <a:t> are focusing improving the step size for compensating the SINR</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 name="Shape 443"/>
        <p:cNvGrpSpPr/>
        <p:nvPr/>
      </p:nvGrpSpPr>
      <p:grpSpPr>
        <a:xfrm>
          <a:off x="0" y="0"/>
          <a:ext cx="0" cy="0"/>
          <a:chOff x="0" y="0"/>
          <a:chExt cx="0" cy="0"/>
        </a:xfrm>
      </p:grpSpPr>
      <p:sp>
        <p:nvSpPr>
          <p:cNvPr id="444" name="Google Shape;444;p7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ML-Based</a:t>
            </a:r>
            <a:endParaRPr/>
          </a:p>
        </p:txBody>
      </p:sp>
      <p:sp>
        <p:nvSpPr>
          <p:cNvPr id="445" name="Google Shape;445;p7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ML to estimate the channel</a:t>
            </a:r>
            <a:endParaRPr/>
          </a:p>
          <a:p>
            <a:pPr indent="0" lvl="0" marL="0" rtl="0" algn="l">
              <a:spcBef>
                <a:spcPts val="1200"/>
              </a:spcBef>
              <a:spcAft>
                <a:spcPts val="0"/>
              </a:spcAft>
              <a:buNone/>
            </a:pPr>
            <a:r>
              <a:rPr lang="en"/>
              <a:t>ML to select MCS</a:t>
            </a:r>
            <a:endParaRPr/>
          </a:p>
          <a:p>
            <a:pPr indent="0" lvl="0" marL="0" rtl="0" algn="l">
              <a:spcBef>
                <a:spcPts val="1200"/>
              </a:spcBef>
              <a:spcAft>
                <a:spcPts val="1200"/>
              </a:spcAft>
              <a:buNone/>
            </a:pPr>
            <a:r>
              <a:rPr lang="en"/>
              <a:t>ML to compensate the </a:t>
            </a:r>
            <a:r>
              <a:rPr lang="en"/>
              <a:t>delay brought by CQI reporting</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sp>
        <p:nvSpPr>
          <p:cNvPr id="450" name="Google Shape;450;p8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a:t>
            </a:r>
            <a:r>
              <a:rPr lang="en"/>
              <a:t>hysical layer Collaboration</a:t>
            </a:r>
            <a:endParaRPr/>
          </a:p>
        </p:txBody>
      </p:sp>
      <p:sp>
        <p:nvSpPr>
          <p:cNvPr id="451" name="Google Shape;451;p8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E</a:t>
            </a:r>
            <a:r>
              <a:rPr lang="en"/>
              <a:t>xtend MCS selection to MCS+power allocation selection</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lang="en"/>
              <a:t>Subband-level MCS/multiple PDCCH</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pic>
        <p:nvPicPr>
          <p:cNvPr id="90" name="Google Shape;90;p19"/>
          <p:cNvPicPr preferRelativeResize="0"/>
          <p:nvPr/>
        </p:nvPicPr>
        <p:blipFill>
          <a:blip r:embed="rId3">
            <a:alphaModFix/>
          </a:blip>
          <a:stretch>
            <a:fillRect/>
          </a:stretch>
        </p:blipFill>
        <p:spPr>
          <a:xfrm>
            <a:off x="152400" y="152400"/>
            <a:ext cx="8119173" cy="483869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96" name="Google Shape;96;p2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97" name="Google Shape;97;p20"/>
          <p:cNvPicPr preferRelativeResize="0"/>
          <p:nvPr/>
        </p:nvPicPr>
        <p:blipFill>
          <a:blip r:embed="rId3">
            <a:alphaModFix/>
          </a:blip>
          <a:stretch>
            <a:fillRect/>
          </a:stretch>
        </p:blipFill>
        <p:spPr>
          <a:xfrm>
            <a:off x="170870" y="0"/>
            <a:ext cx="8626258" cy="514349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pic>
        <p:nvPicPr>
          <p:cNvPr id="102" name="Google Shape;102;p21"/>
          <p:cNvPicPr preferRelativeResize="0"/>
          <p:nvPr/>
        </p:nvPicPr>
        <p:blipFill>
          <a:blip r:embed="rId3">
            <a:alphaModFix/>
          </a:blip>
          <a:stretch>
            <a:fillRect/>
          </a:stretch>
        </p:blipFill>
        <p:spPr>
          <a:xfrm>
            <a:off x="311700" y="107700"/>
            <a:ext cx="8441352" cy="50358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